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Helvetica World Bold" charset="1" panose="020B0800040000020004"/>
      <p:regular r:id="rId15"/>
    </p:embeddedFont>
    <p:embeddedFont>
      <p:font typeface="Helvetica World" charset="1" panose="020B0500040000020004"/>
      <p:regular r:id="rId16"/>
    </p:embeddedFont>
    <p:embeddedFont>
      <p:font typeface="Helvetica World Italics" charset="1" panose="020B05000400000900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7.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jpeg" Type="http://schemas.openxmlformats.org/officeDocument/2006/relationships/image"/><Relationship Id="rId12" Target="../media/image23.jpeg" Type="http://schemas.openxmlformats.org/officeDocument/2006/relationships/image"/><Relationship Id="rId13" Target="../media/image24.jpeg" Type="http://schemas.openxmlformats.org/officeDocument/2006/relationships/image"/><Relationship Id="rId14" Target="../media/image7.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7.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7.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7.png" Type="http://schemas.openxmlformats.org/officeDocument/2006/relationships/image"/><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7.png" Type="http://schemas.openxmlformats.org/officeDocument/2006/relationships/image"/><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27802" y="1028700"/>
            <a:ext cx="9340321" cy="10766940"/>
          </a:xfrm>
          <a:custGeom>
            <a:avLst/>
            <a:gdLst/>
            <a:ahLst/>
            <a:cxnLst/>
            <a:rect r="r" b="b" t="t" l="l"/>
            <a:pathLst>
              <a:path h="10766940" w="9340321">
                <a:moveTo>
                  <a:pt x="0" y="0"/>
                </a:moveTo>
                <a:lnTo>
                  <a:pt x="9340321" y="0"/>
                </a:lnTo>
                <a:lnTo>
                  <a:pt x="9340321" y="10766940"/>
                </a:lnTo>
                <a:lnTo>
                  <a:pt x="0" y="10766940"/>
                </a:lnTo>
                <a:lnTo>
                  <a:pt x="0" y="0"/>
                </a:lnTo>
                <a:close/>
              </a:path>
            </a:pathLst>
          </a:custGeom>
          <a:blipFill>
            <a:blip r:embed="rId7"/>
            <a:stretch>
              <a:fillRect l="0" t="0" r="0" b="0"/>
            </a:stretch>
          </a:blipFill>
        </p:spPr>
      </p:sp>
      <p:sp>
        <p:nvSpPr>
          <p:cNvPr name="AutoShape 6" id="6"/>
          <p:cNvSpPr/>
          <p:nvPr/>
        </p:nvSpPr>
        <p:spPr>
          <a:xfrm>
            <a:off x="1028958" y="6132517"/>
            <a:ext cx="3521777" cy="9894"/>
          </a:xfrm>
          <a:prstGeom prst="line">
            <a:avLst/>
          </a:prstGeom>
          <a:ln cap="flat" w="85725">
            <a:solidFill>
              <a:srgbClr val="FFFFFF"/>
            </a:solidFill>
            <a:prstDash val="solid"/>
            <a:headEnd type="none" len="sm" w="sm"/>
            <a:tailEnd type="none" len="sm" w="sm"/>
          </a:ln>
        </p:spPr>
      </p:sp>
      <p:sp>
        <p:nvSpPr>
          <p:cNvPr name="Freeform 7" id="7"/>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202460">
            <a:off x="11542260" y="3087805"/>
            <a:ext cx="3474165" cy="3088936"/>
          </a:xfrm>
          <a:custGeom>
            <a:avLst/>
            <a:gdLst/>
            <a:ahLst/>
            <a:cxnLst/>
            <a:rect r="r" b="b" t="t" l="l"/>
            <a:pathLst>
              <a:path h="3088936" w="3474165">
                <a:moveTo>
                  <a:pt x="0" y="0"/>
                </a:moveTo>
                <a:lnTo>
                  <a:pt x="3474165" y="0"/>
                </a:lnTo>
                <a:lnTo>
                  <a:pt x="3474165" y="3088936"/>
                </a:lnTo>
                <a:lnTo>
                  <a:pt x="0" y="3088936"/>
                </a:lnTo>
                <a:lnTo>
                  <a:pt x="0" y="0"/>
                </a:lnTo>
                <a:close/>
              </a:path>
            </a:pathLst>
          </a:custGeom>
          <a:blipFill>
            <a:blip r:embed="rId8"/>
            <a:stretch>
              <a:fillRect l="-45158" t="0" r="-48605" b="-36206"/>
            </a:stretch>
          </a:blipFill>
        </p:spPr>
      </p:sp>
      <p:sp>
        <p:nvSpPr>
          <p:cNvPr name="TextBox 9" id="9"/>
          <p:cNvSpPr txBox="true"/>
          <p:nvPr/>
        </p:nvSpPr>
        <p:spPr>
          <a:xfrm rot="0">
            <a:off x="1028700" y="3340954"/>
            <a:ext cx="8436949" cy="1470034"/>
          </a:xfrm>
          <a:prstGeom prst="rect">
            <a:avLst/>
          </a:prstGeom>
        </p:spPr>
        <p:txBody>
          <a:bodyPr anchor="t" rtlCol="false" tIns="0" lIns="0" bIns="0" rIns="0">
            <a:spAutoFit/>
          </a:bodyPr>
          <a:lstStyle/>
          <a:p>
            <a:pPr algn="just">
              <a:lnSpc>
                <a:spcPts val="10267"/>
              </a:lnSpc>
            </a:pPr>
            <a:r>
              <a:rPr lang="en-US" b="true" sz="9334">
                <a:solidFill>
                  <a:srgbClr val="FFFFFF"/>
                </a:solidFill>
                <a:latin typeface="Helvetica World Bold"/>
                <a:ea typeface="Helvetica World Bold"/>
                <a:cs typeface="Helvetica World Bold"/>
                <a:sym typeface="Helvetica World Bold"/>
              </a:rPr>
              <a:t>IADE SOCIAL</a:t>
            </a:r>
          </a:p>
        </p:txBody>
      </p:sp>
      <p:sp>
        <p:nvSpPr>
          <p:cNvPr name="TextBox 10" id="10"/>
          <p:cNvSpPr txBox="true"/>
          <p:nvPr/>
        </p:nvSpPr>
        <p:spPr>
          <a:xfrm rot="0">
            <a:off x="1028700" y="4689423"/>
            <a:ext cx="7044310" cy="1091076"/>
          </a:xfrm>
          <a:prstGeom prst="rect">
            <a:avLst/>
          </a:prstGeom>
        </p:spPr>
        <p:txBody>
          <a:bodyPr anchor="t" rtlCol="false" tIns="0" lIns="0" bIns="0" rIns="0">
            <a:spAutoFit/>
          </a:bodyPr>
          <a:lstStyle/>
          <a:p>
            <a:pPr algn="just">
              <a:lnSpc>
                <a:spcPts val="7634"/>
              </a:lnSpc>
            </a:pPr>
            <a:r>
              <a:rPr lang="en-US" b="true" sz="6940">
                <a:solidFill>
                  <a:srgbClr val="47C5FB"/>
                </a:solidFill>
                <a:latin typeface="Helvetica World Bold"/>
                <a:ea typeface="Helvetica World Bold"/>
                <a:cs typeface="Helvetica World Bold"/>
                <a:sym typeface="Helvetica World Bold"/>
              </a:rPr>
              <a:t>PRESENTATION</a:t>
            </a:r>
          </a:p>
        </p:txBody>
      </p:sp>
      <p:sp>
        <p:nvSpPr>
          <p:cNvPr name="TextBox 11" id="11"/>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TextBox 12" id="12"/>
          <p:cNvSpPr txBox="true"/>
          <p:nvPr/>
        </p:nvSpPr>
        <p:spPr>
          <a:xfrm rot="0">
            <a:off x="1028838" y="6710583"/>
            <a:ext cx="6618159" cy="435983"/>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ea typeface="Helvetica World"/>
                <a:cs typeface="Helvetica World"/>
                <a:sym typeface="Helvetica World"/>
              </a:rPr>
              <a:t>Presented by Group 5 </a:t>
            </a:r>
          </a:p>
        </p:txBody>
      </p:sp>
      <p:sp>
        <p:nvSpPr>
          <p:cNvPr name="Freeform 13" id="13"/>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8"/>
            <a:stretch>
              <a:fillRect l="-361459" t="-208756" r="-647083" b="-333685"/>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9050" y="5097174"/>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6466611" y="1289302"/>
            <a:ext cx="13913857" cy="7930898"/>
          </a:xfrm>
          <a:custGeom>
            <a:avLst/>
            <a:gdLst/>
            <a:ahLst/>
            <a:cxnLst/>
            <a:rect r="r" b="b" t="t" l="l"/>
            <a:pathLst>
              <a:path h="7930898" w="13913857">
                <a:moveTo>
                  <a:pt x="0" y="0"/>
                </a:moveTo>
                <a:lnTo>
                  <a:pt x="13913857" y="0"/>
                </a:lnTo>
                <a:lnTo>
                  <a:pt x="13913857" y="7930898"/>
                </a:lnTo>
                <a:lnTo>
                  <a:pt x="0" y="7930898"/>
                </a:lnTo>
                <a:lnTo>
                  <a:pt x="0" y="0"/>
                </a:lnTo>
                <a:close/>
              </a:path>
            </a:pathLst>
          </a:custGeom>
          <a:blipFill>
            <a:blip r:embed="rId5"/>
            <a:stretch>
              <a:fillRect l="0" t="0" r="0" b="0"/>
            </a:stretch>
          </a:blipFill>
        </p:spPr>
      </p:sp>
      <p:sp>
        <p:nvSpPr>
          <p:cNvPr name="TextBox 6" id="6"/>
          <p:cNvSpPr txBox="true"/>
          <p:nvPr/>
        </p:nvSpPr>
        <p:spPr>
          <a:xfrm rot="0">
            <a:off x="1028823" y="2076349"/>
            <a:ext cx="5653507" cy="1857351"/>
          </a:xfrm>
          <a:prstGeom prst="rect">
            <a:avLst/>
          </a:prstGeom>
        </p:spPr>
        <p:txBody>
          <a:bodyPr anchor="t" rtlCol="false" tIns="0" lIns="0" bIns="0" rIns="0">
            <a:spAutoFit/>
          </a:bodyPr>
          <a:lstStyle/>
          <a:p>
            <a:pPr algn="just">
              <a:lnSpc>
                <a:spcPts val="13029"/>
              </a:lnSpc>
            </a:pPr>
            <a:r>
              <a:rPr lang="en-US" b="true" sz="11845">
                <a:solidFill>
                  <a:srgbClr val="FFFFFF"/>
                </a:solidFill>
                <a:latin typeface="Helvetica World Bold"/>
                <a:ea typeface="Helvetica World Bold"/>
                <a:cs typeface="Helvetica World Bold"/>
                <a:sym typeface="Helvetica World Bold"/>
              </a:rPr>
              <a:t>FACTS</a:t>
            </a:r>
          </a:p>
        </p:txBody>
      </p:sp>
      <p:sp>
        <p:nvSpPr>
          <p:cNvPr name="TextBox 7" id="7"/>
          <p:cNvSpPr txBox="true"/>
          <p:nvPr/>
        </p:nvSpPr>
        <p:spPr>
          <a:xfrm rot="0">
            <a:off x="1028823" y="3823984"/>
            <a:ext cx="4443779" cy="963273"/>
          </a:xfrm>
          <a:prstGeom prst="rect">
            <a:avLst/>
          </a:prstGeom>
        </p:spPr>
        <p:txBody>
          <a:bodyPr anchor="t" rtlCol="false" tIns="0" lIns="0" bIns="0" rIns="0">
            <a:spAutoFit/>
          </a:bodyPr>
          <a:lstStyle/>
          <a:p>
            <a:pPr algn="just">
              <a:lnSpc>
                <a:spcPts val="6721"/>
              </a:lnSpc>
            </a:pPr>
            <a:r>
              <a:rPr lang="en-US" b="true" sz="6110">
                <a:solidFill>
                  <a:srgbClr val="47C5FB"/>
                </a:solidFill>
                <a:latin typeface="Helvetica World Bold"/>
                <a:ea typeface="Helvetica World Bold"/>
                <a:cs typeface="Helvetica World Bold"/>
                <a:sym typeface="Helvetica World Bold"/>
              </a:rPr>
              <a:t>ABOUT US</a:t>
            </a:r>
          </a:p>
        </p:txBody>
      </p:sp>
      <p:sp>
        <p:nvSpPr>
          <p:cNvPr name="Freeform 8" id="8"/>
          <p:cNvSpPr/>
          <p:nvPr/>
        </p:nvSpPr>
        <p:spPr>
          <a:xfrm flipH="false" flipV="false" rot="0">
            <a:off x="-584543" y="7634225"/>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5535550"/>
            <a:ext cx="7604850" cy="13843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we are an app designed to fulfil the students of IADE social needs, providing news and  informations about the academic life and even what to eat daily. Focus is make comunnication happen and enyojable. </a:t>
            </a:r>
          </a:p>
        </p:txBody>
      </p:sp>
      <p:sp>
        <p:nvSpPr>
          <p:cNvPr name="Freeform 10" id="10"/>
          <p:cNvSpPr/>
          <p:nvPr/>
        </p:nvSpPr>
        <p:spPr>
          <a:xfrm flipH="false" flipV="false" rot="0">
            <a:off x="4283248" y="-4518117"/>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12" id="12"/>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8"/>
            <a:stretch>
              <a:fillRect l="-361459" t="-208756" r="-647083" b="-33368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20564" y="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363075" y="1028700"/>
            <a:ext cx="8497279" cy="9173850"/>
          </a:xfrm>
          <a:custGeom>
            <a:avLst/>
            <a:gdLst/>
            <a:ahLst/>
            <a:cxnLst/>
            <a:rect r="r" b="b" t="t" l="l"/>
            <a:pathLst>
              <a:path h="9173850" w="8497279">
                <a:moveTo>
                  <a:pt x="0" y="0"/>
                </a:moveTo>
                <a:lnTo>
                  <a:pt x="8497279" y="0"/>
                </a:lnTo>
                <a:lnTo>
                  <a:pt x="8497279" y="9173850"/>
                </a:lnTo>
                <a:lnTo>
                  <a:pt x="0" y="9173850"/>
                </a:lnTo>
                <a:lnTo>
                  <a:pt x="0" y="0"/>
                </a:lnTo>
                <a:close/>
              </a:path>
            </a:pathLst>
          </a:custGeom>
          <a:blipFill>
            <a:blip r:embed="rId9"/>
            <a:stretch>
              <a:fillRect l="0" t="0" r="0" b="0"/>
            </a:stretch>
          </a:blipFill>
        </p:spPr>
      </p:sp>
      <p:grpSp>
        <p:nvGrpSpPr>
          <p:cNvPr name="Group 9" id="9"/>
          <p:cNvGrpSpPr/>
          <p:nvPr/>
        </p:nvGrpSpPr>
        <p:grpSpPr>
          <a:xfrm rot="0">
            <a:off x="1028700" y="6794063"/>
            <a:ext cx="4080466" cy="1694979"/>
            <a:chOff x="0" y="0"/>
            <a:chExt cx="1677501" cy="696815"/>
          </a:xfrm>
        </p:grpSpPr>
        <p:sp>
          <p:nvSpPr>
            <p:cNvPr name="Freeform 10" id="10"/>
            <p:cNvSpPr/>
            <p:nvPr/>
          </p:nvSpPr>
          <p:spPr>
            <a:xfrm flipH="false" flipV="false" rot="0">
              <a:off x="0" y="0"/>
              <a:ext cx="1677501" cy="696815"/>
            </a:xfrm>
            <a:custGeom>
              <a:avLst/>
              <a:gdLst/>
              <a:ahLst/>
              <a:cxnLst/>
              <a:rect r="r" b="b" t="t" l="l"/>
              <a:pathLst>
                <a:path h="696815" w="1677501">
                  <a:moveTo>
                    <a:pt x="1553041" y="696815"/>
                  </a:moveTo>
                  <a:lnTo>
                    <a:pt x="124460" y="696815"/>
                  </a:lnTo>
                  <a:cubicBezTo>
                    <a:pt x="55880" y="696815"/>
                    <a:pt x="0" y="640935"/>
                    <a:pt x="0" y="572355"/>
                  </a:cubicBezTo>
                  <a:lnTo>
                    <a:pt x="0" y="124460"/>
                  </a:lnTo>
                  <a:cubicBezTo>
                    <a:pt x="0" y="55880"/>
                    <a:pt x="55880" y="0"/>
                    <a:pt x="124460" y="0"/>
                  </a:cubicBezTo>
                  <a:lnTo>
                    <a:pt x="1553041" y="0"/>
                  </a:lnTo>
                  <a:cubicBezTo>
                    <a:pt x="1621621" y="0"/>
                    <a:pt x="1677501" y="55880"/>
                    <a:pt x="1677501" y="124460"/>
                  </a:cubicBezTo>
                  <a:lnTo>
                    <a:pt x="1677501" y="572355"/>
                  </a:lnTo>
                  <a:cubicBezTo>
                    <a:pt x="1677501" y="640935"/>
                    <a:pt x="1621621" y="696815"/>
                    <a:pt x="1553041" y="696815"/>
                  </a:cubicBezTo>
                  <a:close/>
                </a:path>
              </a:pathLst>
            </a:custGeom>
            <a:solidFill>
              <a:srgbClr val="FFFFFF">
                <a:alpha val="64706"/>
              </a:srgbClr>
            </a:solidFill>
          </p:spPr>
        </p:sp>
      </p:grpSp>
      <p:grpSp>
        <p:nvGrpSpPr>
          <p:cNvPr name="Group 11" id="11"/>
          <p:cNvGrpSpPr/>
          <p:nvPr/>
        </p:nvGrpSpPr>
        <p:grpSpPr>
          <a:xfrm rot="0">
            <a:off x="5638630" y="6794063"/>
            <a:ext cx="4065186" cy="1694979"/>
            <a:chOff x="0" y="0"/>
            <a:chExt cx="1671219" cy="696815"/>
          </a:xfrm>
        </p:grpSpPr>
        <p:sp>
          <p:nvSpPr>
            <p:cNvPr name="Freeform 12" id="12"/>
            <p:cNvSpPr/>
            <p:nvPr/>
          </p:nvSpPr>
          <p:spPr>
            <a:xfrm flipH="false" flipV="false" rot="0">
              <a:off x="0" y="0"/>
              <a:ext cx="1671220" cy="696815"/>
            </a:xfrm>
            <a:custGeom>
              <a:avLst/>
              <a:gdLst/>
              <a:ahLst/>
              <a:cxnLst/>
              <a:rect r="r" b="b" t="t" l="l"/>
              <a:pathLst>
                <a:path h="696815" w="1671220">
                  <a:moveTo>
                    <a:pt x="1546759" y="696815"/>
                  </a:moveTo>
                  <a:lnTo>
                    <a:pt x="124460" y="696815"/>
                  </a:lnTo>
                  <a:cubicBezTo>
                    <a:pt x="55880" y="696815"/>
                    <a:pt x="0" y="640935"/>
                    <a:pt x="0" y="572355"/>
                  </a:cubicBezTo>
                  <a:lnTo>
                    <a:pt x="0" y="124460"/>
                  </a:lnTo>
                  <a:cubicBezTo>
                    <a:pt x="0" y="55880"/>
                    <a:pt x="55880" y="0"/>
                    <a:pt x="124460" y="0"/>
                  </a:cubicBezTo>
                  <a:lnTo>
                    <a:pt x="1546759" y="0"/>
                  </a:lnTo>
                  <a:cubicBezTo>
                    <a:pt x="1615339" y="0"/>
                    <a:pt x="1671220" y="55880"/>
                    <a:pt x="1671220" y="124460"/>
                  </a:cubicBezTo>
                  <a:lnTo>
                    <a:pt x="1671220" y="572355"/>
                  </a:lnTo>
                  <a:cubicBezTo>
                    <a:pt x="1671220" y="640935"/>
                    <a:pt x="1615339" y="696815"/>
                    <a:pt x="1546759" y="696815"/>
                  </a:cubicBezTo>
                  <a:close/>
                </a:path>
              </a:pathLst>
            </a:custGeom>
            <a:solidFill>
              <a:srgbClr val="FFFFFF">
                <a:alpha val="64706"/>
              </a:srgbClr>
            </a:solidFill>
          </p:spPr>
        </p:sp>
      </p:grpSp>
      <p:sp>
        <p:nvSpPr>
          <p:cNvPr name="Freeform 13" id="13"/>
          <p:cNvSpPr/>
          <p:nvPr/>
        </p:nvSpPr>
        <p:spPr>
          <a:xfrm flipH="false" flipV="false" rot="0">
            <a:off x="1462943" y="7036173"/>
            <a:ext cx="1076063" cy="1210760"/>
          </a:xfrm>
          <a:custGeom>
            <a:avLst/>
            <a:gdLst/>
            <a:ahLst/>
            <a:cxnLst/>
            <a:rect r="r" b="b" t="t" l="l"/>
            <a:pathLst>
              <a:path h="1210760" w="1076063">
                <a:moveTo>
                  <a:pt x="0" y="0"/>
                </a:moveTo>
                <a:lnTo>
                  <a:pt x="1076063" y="0"/>
                </a:lnTo>
                <a:lnTo>
                  <a:pt x="1076063" y="1210760"/>
                </a:lnTo>
                <a:lnTo>
                  <a:pt x="0" y="1210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087165" y="7068427"/>
            <a:ext cx="1012870" cy="1146253"/>
          </a:xfrm>
          <a:custGeom>
            <a:avLst/>
            <a:gdLst/>
            <a:ahLst/>
            <a:cxnLst/>
            <a:rect r="r" b="b" t="t" l="l"/>
            <a:pathLst>
              <a:path h="1146253" w="1012870">
                <a:moveTo>
                  <a:pt x="0" y="0"/>
                </a:moveTo>
                <a:lnTo>
                  <a:pt x="1012870" y="0"/>
                </a:lnTo>
                <a:lnTo>
                  <a:pt x="1012870" y="1146252"/>
                </a:lnTo>
                <a:lnTo>
                  <a:pt x="0" y="11462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1028823" y="2019199"/>
            <a:ext cx="7576817" cy="1127451"/>
          </a:xfrm>
          <a:prstGeom prst="rect">
            <a:avLst/>
          </a:prstGeom>
        </p:spPr>
        <p:txBody>
          <a:bodyPr anchor="t" rtlCol="false" tIns="0" lIns="0" bIns="0" rIns="0">
            <a:spAutoFit/>
          </a:bodyPr>
          <a:lstStyle/>
          <a:p>
            <a:pPr algn="just">
              <a:lnSpc>
                <a:spcPts val="7805"/>
              </a:lnSpc>
            </a:pPr>
            <a:r>
              <a:rPr lang="en-US" b="true" sz="7095">
                <a:solidFill>
                  <a:srgbClr val="FFFFFF"/>
                </a:solidFill>
                <a:latin typeface="Helvetica World Bold"/>
                <a:ea typeface="Helvetica World Bold"/>
                <a:cs typeface="Helvetica World Bold"/>
                <a:sym typeface="Helvetica World Bold"/>
              </a:rPr>
              <a:t>SOFTWARE APP</a:t>
            </a:r>
          </a:p>
        </p:txBody>
      </p:sp>
      <p:sp>
        <p:nvSpPr>
          <p:cNvPr name="TextBox 16" id="16"/>
          <p:cNvSpPr txBox="true"/>
          <p:nvPr/>
        </p:nvSpPr>
        <p:spPr>
          <a:xfrm rot="0">
            <a:off x="1028823" y="3109673"/>
            <a:ext cx="5509958" cy="1022538"/>
          </a:xfrm>
          <a:prstGeom prst="rect">
            <a:avLst/>
          </a:prstGeom>
        </p:spPr>
        <p:txBody>
          <a:bodyPr anchor="t" rtlCol="false" tIns="0" lIns="0" bIns="0" rIns="0">
            <a:spAutoFit/>
          </a:bodyPr>
          <a:lstStyle/>
          <a:p>
            <a:pPr algn="just">
              <a:lnSpc>
                <a:spcPts val="7179"/>
              </a:lnSpc>
            </a:pPr>
            <a:r>
              <a:rPr lang="en-US" b="true" sz="6526">
                <a:solidFill>
                  <a:srgbClr val="47C5FB"/>
                </a:solidFill>
                <a:latin typeface="Helvetica World Bold"/>
                <a:ea typeface="Helvetica World Bold"/>
                <a:cs typeface="Helvetica World Bold"/>
                <a:sym typeface="Helvetica World Bold"/>
              </a:rPr>
              <a:t>DOWNLOAD</a:t>
            </a:r>
          </a:p>
        </p:txBody>
      </p:sp>
      <p:sp>
        <p:nvSpPr>
          <p:cNvPr name="TextBox 17" id="17"/>
          <p:cNvSpPr txBox="true"/>
          <p:nvPr/>
        </p:nvSpPr>
        <p:spPr>
          <a:xfrm rot="0">
            <a:off x="1028700" y="5053256"/>
            <a:ext cx="8675116" cy="10414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Download the app and communicate with others students see in real time what they are doind and what news they got to share with you... </a:t>
            </a:r>
          </a:p>
        </p:txBody>
      </p:sp>
      <p:sp>
        <p:nvSpPr>
          <p:cNvPr name="TextBox 18" id="18"/>
          <p:cNvSpPr txBox="true"/>
          <p:nvPr/>
        </p:nvSpPr>
        <p:spPr>
          <a:xfrm rot="0">
            <a:off x="2783023" y="7343811"/>
            <a:ext cx="2145517" cy="721591"/>
          </a:xfrm>
          <a:prstGeom prst="rect">
            <a:avLst/>
          </a:prstGeom>
        </p:spPr>
        <p:txBody>
          <a:bodyPr anchor="t" rtlCol="false" tIns="0" lIns="0" bIns="0" rIns="0">
            <a:spAutoFit/>
          </a:bodyPr>
          <a:lstStyle/>
          <a:p>
            <a:pPr algn="l">
              <a:lnSpc>
                <a:spcPts val="5213"/>
              </a:lnSpc>
            </a:pPr>
            <a:r>
              <a:rPr lang="en-US" sz="4204" b="true">
                <a:solidFill>
                  <a:srgbClr val="0F094F"/>
                </a:solidFill>
                <a:latin typeface="Helvetica World Bold"/>
                <a:ea typeface="Helvetica World Bold"/>
                <a:cs typeface="Helvetica World Bold"/>
                <a:sym typeface="Helvetica World Bold"/>
              </a:rPr>
              <a:t>+1.346</a:t>
            </a:r>
          </a:p>
        </p:txBody>
      </p:sp>
      <p:sp>
        <p:nvSpPr>
          <p:cNvPr name="TextBox 19" id="19"/>
          <p:cNvSpPr txBox="true"/>
          <p:nvPr/>
        </p:nvSpPr>
        <p:spPr>
          <a:xfrm rot="0">
            <a:off x="7340676" y="7343811"/>
            <a:ext cx="2145517" cy="721591"/>
          </a:xfrm>
          <a:prstGeom prst="rect">
            <a:avLst/>
          </a:prstGeom>
        </p:spPr>
        <p:txBody>
          <a:bodyPr anchor="t" rtlCol="false" tIns="0" lIns="0" bIns="0" rIns="0">
            <a:spAutoFit/>
          </a:bodyPr>
          <a:lstStyle/>
          <a:p>
            <a:pPr algn="l">
              <a:lnSpc>
                <a:spcPts val="5213"/>
              </a:lnSpc>
            </a:pPr>
            <a:r>
              <a:rPr lang="en-US" sz="4204" b="true">
                <a:solidFill>
                  <a:srgbClr val="0F094F"/>
                </a:solidFill>
                <a:latin typeface="Helvetica World Bold"/>
                <a:ea typeface="Helvetica World Bold"/>
                <a:cs typeface="Helvetica World Bold"/>
                <a:sym typeface="Helvetica World Bold"/>
              </a:rPr>
              <a:t>-3.58%</a:t>
            </a:r>
          </a:p>
        </p:txBody>
      </p:sp>
      <p:sp>
        <p:nvSpPr>
          <p:cNvPr name="TextBox 20" id="20"/>
          <p:cNvSpPr txBox="true"/>
          <p:nvPr/>
        </p:nvSpPr>
        <p:spPr>
          <a:xfrm rot="0">
            <a:off x="2783023" y="7160411"/>
            <a:ext cx="1956792" cy="304768"/>
          </a:xfrm>
          <a:prstGeom prst="rect">
            <a:avLst/>
          </a:prstGeom>
        </p:spPr>
        <p:txBody>
          <a:bodyPr anchor="t" rtlCol="false" tIns="0" lIns="0" bIns="0" rIns="0">
            <a:spAutoFit/>
          </a:bodyPr>
          <a:lstStyle/>
          <a:p>
            <a:pPr algn="l">
              <a:lnSpc>
                <a:spcPts val="2332"/>
              </a:lnSpc>
            </a:pPr>
            <a:r>
              <a:rPr lang="en-US" sz="1881">
                <a:solidFill>
                  <a:srgbClr val="0F094F"/>
                </a:solidFill>
                <a:latin typeface="Helvetica World"/>
                <a:ea typeface="Helvetica World"/>
                <a:cs typeface="Helvetica World"/>
                <a:sym typeface="Helvetica World"/>
              </a:rPr>
              <a:t>New Member</a:t>
            </a:r>
          </a:p>
        </p:txBody>
      </p:sp>
      <p:sp>
        <p:nvSpPr>
          <p:cNvPr name="TextBox 21" id="21"/>
          <p:cNvSpPr txBox="true"/>
          <p:nvPr/>
        </p:nvSpPr>
        <p:spPr>
          <a:xfrm rot="0">
            <a:off x="7340676" y="7160411"/>
            <a:ext cx="1956792" cy="304768"/>
          </a:xfrm>
          <a:prstGeom prst="rect">
            <a:avLst/>
          </a:prstGeom>
        </p:spPr>
        <p:txBody>
          <a:bodyPr anchor="t" rtlCol="false" tIns="0" lIns="0" bIns="0" rIns="0">
            <a:spAutoFit/>
          </a:bodyPr>
          <a:lstStyle/>
          <a:p>
            <a:pPr algn="l">
              <a:lnSpc>
                <a:spcPts val="2332"/>
              </a:lnSpc>
            </a:pPr>
            <a:r>
              <a:rPr lang="en-US" sz="1881">
                <a:solidFill>
                  <a:srgbClr val="0F094F"/>
                </a:solidFill>
                <a:latin typeface="Helvetica World"/>
                <a:ea typeface="Helvetica World"/>
                <a:cs typeface="Helvetica World"/>
                <a:sym typeface="Helvetica World"/>
              </a:rPr>
              <a:t>Bug Reports</a:t>
            </a:r>
          </a:p>
        </p:txBody>
      </p:sp>
      <p:sp>
        <p:nvSpPr>
          <p:cNvPr name="TextBox 22" id="22"/>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23" id="23"/>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4"/>
            <a:stretch>
              <a:fillRect l="-361459" t="-208756" r="-647083" b="-333685"/>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8930" y="4747292"/>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20645" y="7359503"/>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895277" y="1621360"/>
            <a:ext cx="11416097" cy="7598840"/>
          </a:xfrm>
          <a:custGeom>
            <a:avLst/>
            <a:gdLst/>
            <a:ahLst/>
            <a:cxnLst/>
            <a:rect r="r" b="b" t="t" l="l"/>
            <a:pathLst>
              <a:path h="7598840" w="11416097">
                <a:moveTo>
                  <a:pt x="0" y="0"/>
                </a:moveTo>
                <a:lnTo>
                  <a:pt x="11416097" y="0"/>
                </a:lnTo>
                <a:lnTo>
                  <a:pt x="11416097" y="7598840"/>
                </a:lnTo>
                <a:lnTo>
                  <a:pt x="0" y="7598840"/>
                </a:lnTo>
                <a:lnTo>
                  <a:pt x="0" y="0"/>
                </a:lnTo>
                <a:close/>
              </a:path>
            </a:pathLst>
          </a:custGeom>
          <a:blipFill>
            <a:blip r:embed="rId9"/>
            <a:stretch>
              <a:fillRect l="0" t="0" r="0" b="0"/>
            </a:stretch>
          </a:blipFill>
        </p:spPr>
      </p:sp>
      <p:grpSp>
        <p:nvGrpSpPr>
          <p:cNvPr name="Group 8" id="8"/>
          <p:cNvGrpSpPr/>
          <p:nvPr/>
        </p:nvGrpSpPr>
        <p:grpSpPr>
          <a:xfrm rot="0">
            <a:off x="6594633" y="7310086"/>
            <a:ext cx="4077834" cy="1910114"/>
            <a:chOff x="0" y="0"/>
            <a:chExt cx="1487605" cy="696815"/>
          </a:xfrm>
        </p:grpSpPr>
        <p:sp>
          <p:nvSpPr>
            <p:cNvPr name="Freeform 9" id="9"/>
            <p:cNvSpPr/>
            <p:nvPr/>
          </p:nvSpPr>
          <p:spPr>
            <a:xfrm flipH="false" flipV="false" rot="0">
              <a:off x="0" y="0"/>
              <a:ext cx="1487605" cy="696815"/>
            </a:xfrm>
            <a:custGeom>
              <a:avLst/>
              <a:gdLst/>
              <a:ahLst/>
              <a:cxnLst/>
              <a:rect r="r" b="b" t="t" l="l"/>
              <a:pathLst>
                <a:path h="696815" w="1487605">
                  <a:moveTo>
                    <a:pt x="1363145" y="696815"/>
                  </a:moveTo>
                  <a:lnTo>
                    <a:pt x="124460" y="696815"/>
                  </a:lnTo>
                  <a:cubicBezTo>
                    <a:pt x="55880" y="696815"/>
                    <a:pt x="0" y="640935"/>
                    <a:pt x="0" y="572355"/>
                  </a:cubicBezTo>
                  <a:lnTo>
                    <a:pt x="0" y="124460"/>
                  </a:lnTo>
                  <a:cubicBezTo>
                    <a:pt x="0" y="55880"/>
                    <a:pt x="55880" y="0"/>
                    <a:pt x="124460" y="0"/>
                  </a:cubicBezTo>
                  <a:lnTo>
                    <a:pt x="1363145" y="0"/>
                  </a:lnTo>
                  <a:cubicBezTo>
                    <a:pt x="1431725" y="0"/>
                    <a:pt x="1487605" y="55880"/>
                    <a:pt x="1487605" y="124460"/>
                  </a:cubicBezTo>
                  <a:lnTo>
                    <a:pt x="1487605" y="572355"/>
                  </a:lnTo>
                  <a:cubicBezTo>
                    <a:pt x="1487605" y="640935"/>
                    <a:pt x="1431725" y="696815"/>
                    <a:pt x="1363145" y="696815"/>
                  </a:cubicBezTo>
                  <a:close/>
                </a:path>
              </a:pathLst>
            </a:custGeom>
            <a:solidFill>
              <a:srgbClr val="FFFFFF"/>
            </a:solidFill>
          </p:spPr>
        </p:sp>
      </p:grpSp>
      <p:sp>
        <p:nvSpPr>
          <p:cNvPr name="TextBox 10" id="10"/>
          <p:cNvSpPr txBox="true"/>
          <p:nvPr/>
        </p:nvSpPr>
        <p:spPr>
          <a:xfrm rot="0">
            <a:off x="7149091" y="8038430"/>
            <a:ext cx="3005155" cy="804605"/>
          </a:xfrm>
          <a:prstGeom prst="rect">
            <a:avLst/>
          </a:prstGeom>
        </p:spPr>
        <p:txBody>
          <a:bodyPr anchor="t" rtlCol="false" tIns="0" lIns="0" bIns="0" rIns="0">
            <a:spAutoFit/>
          </a:bodyPr>
          <a:lstStyle/>
          <a:p>
            <a:pPr algn="l">
              <a:lnSpc>
                <a:spcPts val="5875"/>
              </a:lnSpc>
            </a:pPr>
            <a:r>
              <a:rPr lang="en-US" sz="4738" b="true">
                <a:solidFill>
                  <a:srgbClr val="0F094F"/>
                </a:solidFill>
                <a:latin typeface="Helvetica World Bold"/>
                <a:ea typeface="Helvetica World Bold"/>
                <a:cs typeface="Helvetica World Bold"/>
                <a:sym typeface="Helvetica World Bold"/>
              </a:rPr>
              <a:t>+3.000</a:t>
            </a:r>
          </a:p>
        </p:txBody>
      </p:sp>
      <p:sp>
        <p:nvSpPr>
          <p:cNvPr name="TextBox 11" id="11"/>
          <p:cNvSpPr txBox="true"/>
          <p:nvPr/>
        </p:nvSpPr>
        <p:spPr>
          <a:xfrm rot="0">
            <a:off x="7148701" y="7725350"/>
            <a:ext cx="2745764" cy="370230"/>
          </a:xfrm>
          <a:prstGeom prst="rect">
            <a:avLst/>
          </a:prstGeom>
        </p:spPr>
        <p:txBody>
          <a:bodyPr anchor="t" rtlCol="false" tIns="0" lIns="0" bIns="0" rIns="0">
            <a:spAutoFit/>
          </a:bodyPr>
          <a:lstStyle/>
          <a:p>
            <a:pPr algn="l">
              <a:lnSpc>
                <a:spcPts val="2628"/>
              </a:lnSpc>
            </a:pPr>
            <a:r>
              <a:rPr lang="en-US" sz="2120" b="true">
                <a:solidFill>
                  <a:srgbClr val="0F094F"/>
                </a:solidFill>
                <a:latin typeface="Helvetica World Bold"/>
                <a:ea typeface="Helvetica World Bold"/>
                <a:cs typeface="Helvetica World Bold"/>
                <a:sym typeface="Helvetica World Bold"/>
              </a:rPr>
              <a:t>Grow Reporting</a:t>
            </a:r>
          </a:p>
        </p:txBody>
      </p:sp>
      <p:sp>
        <p:nvSpPr>
          <p:cNvPr name="TextBox 12" id="12"/>
          <p:cNvSpPr txBox="true"/>
          <p:nvPr/>
        </p:nvSpPr>
        <p:spPr>
          <a:xfrm rot="0">
            <a:off x="9144000" y="8359371"/>
            <a:ext cx="1102579" cy="341655"/>
          </a:xfrm>
          <a:prstGeom prst="rect">
            <a:avLst/>
          </a:prstGeom>
        </p:spPr>
        <p:txBody>
          <a:bodyPr anchor="t" rtlCol="false" tIns="0" lIns="0" bIns="0" rIns="0">
            <a:spAutoFit/>
          </a:bodyPr>
          <a:lstStyle/>
          <a:p>
            <a:pPr algn="l">
              <a:lnSpc>
                <a:spcPts val="2628"/>
              </a:lnSpc>
            </a:pPr>
            <a:r>
              <a:rPr lang="en-US" sz="2120">
                <a:solidFill>
                  <a:srgbClr val="0F094F"/>
                </a:solidFill>
                <a:latin typeface="Helvetica World"/>
                <a:ea typeface="Helvetica World"/>
                <a:cs typeface="Helvetica World"/>
                <a:sym typeface="Helvetica World"/>
              </a:rPr>
              <a:t>/user</a:t>
            </a:r>
          </a:p>
        </p:txBody>
      </p:sp>
      <p:sp>
        <p:nvSpPr>
          <p:cNvPr name="TextBox 13" id="13"/>
          <p:cNvSpPr txBox="true"/>
          <p:nvPr/>
        </p:nvSpPr>
        <p:spPr>
          <a:xfrm rot="0">
            <a:off x="1028823" y="2038249"/>
            <a:ext cx="8115177" cy="1212215"/>
          </a:xfrm>
          <a:prstGeom prst="rect">
            <a:avLst/>
          </a:prstGeom>
        </p:spPr>
        <p:txBody>
          <a:bodyPr anchor="t" rtlCol="false" tIns="0" lIns="0" bIns="0" rIns="0">
            <a:spAutoFit/>
          </a:bodyPr>
          <a:lstStyle/>
          <a:p>
            <a:pPr algn="just">
              <a:lnSpc>
                <a:spcPts val="8470"/>
              </a:lnSpc>
            </a:pPr>
            <a:r>
              <a:rPr lang="en-US" b="true" sz="7700">
                <a:solidFill>
                  <a:srgbClr val="FFFFFF"/>
                </a:solidFill>
                <a:latin typeface="Helvetica World Bold"/>
                <a:ea typeface="Helvetica World Bold"/>
                <a:cs typeface="Helvetica World Bold"/>
                <a:sym typeface="Helvetica World Bold"/>
              </a:rPr>
              <a:t>APPLICATION</a:t>
            </a:r>
          </a:p>
        </p:txBody>
      </p:sp>
      <p:sp>
        <p:nvSpPr>
          <p:cNvPr name="TextBox 14" id="14"/>
          <p:cNvSpPr txBox="true"/>
          <p:nvPr/>
        </p:nvSpPr>
        <p:spPr>
          <a:xfrm rot="0">
            <a:off x="1028700" y="3173524"/>
            <a:ext cx="3100907" cy="1128524"/>
          </a:xfrm>
          <a:prstGeom prst="rect">
            <a:avLst/>
          </a:prstGeom>
        </p:spPr>
        <p:txBody>
          <a:bodyPr anchor="t" rtlCol="false" tIns="0" lIns="0" bIns="0" rIns="0">
            <a:spAutoFit/>
          </a:bodyPr>
          <a:lstStyle/>
          <a:p>
            <a:pPr algn="just">
              <a:lnSpc>
                <a:spcPts val="7883"/>
              </a:lnSpc>
            </a:pPr>
            <a:r>
              <a:rPr lang="en-US" b="true" sz="7167">
                <a:solidFill>
                  <a:srgbClr val="47C5FB"/>
                </a:solidFill>
                <a:latin typeface="Helvetica World Bold"/>
                <a:ea typeface="Helvetica World Bold"/>
                <a:cs typeface="Helvetica World Bold"/>
                <a:sym typeface="Helvetica World Bold"/>
              </a:rPr>
              <a:t>USER</a:t>
            </a:r>
          </a:p>
        </p:txBody>
      </p:sp>
      <p:sp>
        <p:nvSpPr>
          <p:cNvPr name="TextBox 15" id="15"/>
          <p:cNvSpPr txBox="true"/>
          <p:nvPr/>
        </p:nvSpPr>
        <p:spPr>
          <a:xfrm rot="0">
            <a:off x="1028700" y="5222728"/>
            <a:ext cx="6365600" cy="10414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The more users more features we are gonna realise to promote comunication among students and social events </a:t>
            </a:r>
          </a:p>
        </p:txBody>
      </p:sp>
      <p:sp>
        <p:nvSpPr>
          <p:cNvPr name="Freeform 16" id="16"/>
          <p:cNvSpPr/>
          <p:nvPr/>
        </p:nvSpPr>
        <p:spPr>
          <a:xfrm flipH="false" flipV="false" rot="0">
            <a:off x="5357703" y="-4641936"/>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18" id="18"/>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0"/>
            <a:stretch>
              <a:fillRect l="-361459" t="-208756" r="-647083" b="-33368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5292306"/>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45010" y="-5667949"/>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824715" y="-6277754"/>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796119" y="714022"/>
            <a:ext cx="3242957" cy="3242957"/>
          </a:xfrm>
          <a:custGeom>
            <a:avLst/>
            <a:gdLst/>
            <a:ahLst/>
            <a:cxnLst/>
            <a:rect r="r" b="b" t="t" l="l"/>
            <a:pathLst>
              <a:path h="3242957" w="3242957">
                <a:moveTo>
                  <a:pt x="0" y="0"/>
                </a:moveTo>
                <a:lnTo>
                  <a:pt x="3242957" y="0"/>
                </a:lnTo>
                <a:lnTo>
                  <a:pt x="3242957" y="3242957"/>
                </a:lnTo>
                <a:lnTo>
                  <a:pt x="0" y="32429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016343" y="714022"/>
            <a:ext cx="3242957" cy="3242957"/>
          </a:xfrm>
          <a:custGeom>
            <a:avLst/>
            <a:gdLst/>
            <a:ahLst/>
            <a:cxnLst/>
            <a:rect r="r" b="b" t="t" l="l"/>
            <a:pathLst>
              <a:path h="3242957" w="3242957">
                <a:moveTo>
                  <a:pt x="0" y="0"/>
                </a:moveTo>
                <a:lnTo>
                  <a:pt x="3242957" y="0"/>
                </a:lnTo>
                <a:lnTo>
                  <a:pt x="3242957" y="3242957"/>
                </a:lnTo>
                <a:lnTo>
                  <a:pt x="0" y="32429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0009330" y="927239"/>
            <a:ext cx="2816534" cy="2816523"/>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0" r="0" b="0"/>
              </a:stretch>
            </a:blipFill>
          </p:spPr>
        </p:sp>
      </p:grpSp>
      <p:grpSp>
        <p:nvGrpSpPr>
          <p:cNvPr name="Group 11" id="11"/>
          <p:cNvGrpSpPr>
            <a:grpSpLocks noChangeAspect="true"/>
          </p:cNvGrpSpPr>
          <p:nvPr/>
        </p:nvGrpSpPr>
        <p:grpSpPr>
          <a:xfrm rot="0">
            <a:off x="14229554" y="927239"/>
            <a:ext cx="2816534" cy="2816523"/>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0" t="0" r="0" b="0"/>
              </a:stretch>
            </a:blipFill>
          </p:spPr>
        </p:sp>
      </p:grpSp>
      <p:sp>
        <p:nvSpPr>
          <p:cNvPr name="Freeform 13" id="13"/>
          <p:cNvSpPr/>
          <p:nvPr/>
        </p:nvSpPr>
        <p:spPr>
          <a:xfrm flipH="false" flipV="false" rot="0">
            <a:off x="9796119" y="5262562"/>
            <a:ext cx="3242957" cy="3242957"/>
          </a:xfrm>
          <a:custGeom>
            <a:avLst/>
            <a:gdLst/>
            <a:ahLst/>
            <a:cxnLst/>
            <a:rect r="r" b="b" t="t" l="l"/>
            <a:pathLst>
              <a:path h="3242957" w="3242957">
                <a:moveTo>
                  <a:pt x="0" y="0"/>
                </a:moveTo>
                <a:lnTo>
                  <a:pt x="3242957" y="0"/>
                </a:lnTo>
                <a:lnTo>
                  <a:pt x="3242957" y="3242958"/>
                </a:lnTo>
                <a:lnTo>
                  <a:pt x="0" y="32429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a:grpSpLocks noChangeAspect="true"/>
          </p:cNvGrpSpPr>
          <p:nvPr/>
        </p:nvGrpSpPr>
        <p:grpSpPr>
          <a:xfrm rot="0">
            <a:off x="10009330" y="5475780"/>
            <a:ext cx="2816534" cy="2816523"/>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0" t="0" r="0" b="0"/>
              </a:stretch>
            </a:blipFill>
          </p:spPr>
        </p:sp>
      </p:grpSp>
      <p:sp>
        <p:nvSpPr>
          <p:cNvPr name="TextBox 16" id="16"/>
          <p:cNvSpPr txBox="true"/>
          <p:nvPr/>
        </p:nvSpPr>
        <p:spPr>
          <a:xfrm rot="0">
            <a:off x="9628262" y="8668187"/>
            <a:ext cx="3578670" cy="465889"/>
          </a:xfrm>
          <a:prstGeom prst="rect">
            <a:avLst/>
          </a:prstGeom>
        </p:spPr>
        <p:txBody>
          <a:bodyPr anchor="t" rtlCol="false" tIns="0" lIns="0" bIns="0" rIns="0">
            <a:spAutoFit/>
          </a:bodyPr>
          <a:lstStyle/>
          <a:p>
            <a:pPr algn="ctr">
              <a:lnSpc>
                <a:spcPts val="3228"/>
              </a:lnSpc>
            </a:pPr>
            <a:r>
              <a:rPr lang="en-US" b="true" sz="2934">
                <a:solidFill>
                  <a:srgbClr val="FFFFFF"/>
                </a:solidFill>
                <a:latin typeface="Helvetica World Bold"/>
                <a:ea typeface="Helvetica World Bold"/>
                <a:cs typeface="Helvetica World Bold"/>
                <a:sym typeface="Helvetica World Bold"/>
              </a:rPr>
              <a:t>Kelvin</a:t>
            </a:r>
          </a:p>
        </p:txBody>
      </p:sp>
      <p:sp>
        <p:nvSpPr>
          <p:cNvPr name="TextBox 17" id="17"/>
          <p:cNvSpPr txBox="true"/>
          <p:nvPr/>
        </p:nvSpPr>
        <p:spPr>
          <a:xfrm rot="0">
            <a:off x="9658851" y="9162651"/>
            <a:ext cx="3517493" cy="362708"/>
          </a:xfrm>
          <a:prstGeom prst="rect">
            <a:avLst/>
          </a:prstGeom>
        </p:spPr>
        <p:txBody>
          <a:bodyPr anchor="t" rtlCol="false" tIns="0" lIns="0" bIns="0" rIns="0">
            <a:spAutoFit/>
          </a:bodyPr>
          <a:lstStyle/>
          <a:p>
            <a:pPr algn="ctr">
              <a:lnSpc>
                <a:spcPts val="2540"/>
              </a:lnSpc>
            </a:pPr>
            <a:r>
              <a:rPr lang="en-US" sz="2309" i="true">
                <a:solidFill>
                  <a:srgbClr val="FFFFFF"/>
                </a:solidFill>
                <a:latin typeface="Helvetica World Italics"/>
                <a:ea typeface="Helvetica World Italics"/>
                <a:cs typeface="Helvetica World Italics"/>
                <a:sym typeface="Helvetica World Italics"/>
              </a:rPr>
              <a:t>Programmers and partners</a:t>
            </a:r>
          </a:p>
        </p:txBody>
      </p:sp>
      <p:sp>
        <p:nvSpPr>
          <p:cNvPr name="Freeform 18" id="18"/>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4"/>
            <a:stretch>
              <a:fillRect l="-361459" t="-208756" r="-647083" b="-333685"/>
            </a:stretch>
          </a:blipFill>
        </p:spPr>
      </p:sp>
      <p:sp>
        <p:nvSpPr>
          <p:cNvPr name="TextBox 20" id="20"/>
          <p:cNvSpPr txBox="true"/>
          <p:nvPr/>
        </p:nvSpPr>
        <p:spPr>
          <a:xfrm rot="0">
            <a:off x="1028823" y="2733684"/>
            <a:ext cx="7576817" cy="1127451"/>
          </a:xfrm>
          <a:prstGeom prst="rect">
            <a:avLst/>
          </a:prstGeom>
        </p:spPr>
        <p:txBody>
          <a:bodyPr anchor="t" rtlCol="false" tIns="0" lIns="0" bIns="0" rIns="0">
            <a:spAutoFit/>
          </a:bodyPr>
          <a:lstStyle/>
          <a:p>
            <a:pPr algn="just">
              <a:lnSpc>
                <a:spcPts val="7805"/>
              </a:lnSpc>
            </a:pPr>
            <a:r>
              <a:rPr lang="en-US" b="true" sz="7095">
                <a:solidFill>
                  <a:srgbClr val="FFFFFF"/>
                </a:solidFill>
                <a:latin typeface="Helvetica World Bold"/>
                <a:ea typeface="Helvetica World Bold"/>
                <a:cs typeface="Helvetica World Bold"/>
                <a:sym typeface="Helvetica World Bold"/>
              </a:rPr>
              <a:t>PROFESSIONAL</a:t>
            </a:r>
          </a:p>
        </p:txBody>
      </p:sp>
      <p:sp>
        <p:nvSpPr>
          <p:cNvPr name="TextBox 21" id="21"/>
          <p:cNvSpPr txBox="true"/>
          <p:nvPr/>
        </p:nvSpPr>
        <p:spPr>
          <a:xfrm rot="0">
            <a:off x="1028823" y="3824158"/>
            <a:ext cx="3302983" cy="1151455"/>
          </a:xfrm>
          <a:prstGeom prst="rect">
            <a:avLst/>
          </a:prstGeom>
        </p:spPr>
        <p:txBody>
          <a:bodyPr anchor="t" rtlCol="false" tIns="0" lIns="0" bIns="0" rIns="0">
            <a:spAutoFit/>
          </a:bodyPr>
          <a:lstStyle/>
          <a:p>
            <a:pPr algn="just">
              <a:lnSpc>
                <a:spcPts val="8036"/>
              </a:lnSpc>
            </a:pPr>
            <a:r>
              <a:rPr lang="en-US" b="true" sz="7305">
                <a:solidFill>
                  <a:srgbClr val="47C5FB"/>
                </a:solidFill>
                <a:latin typeface="Helvetica World Bold"/>
                <a:ea typeface="Helvetica World Bold"/>
                <a:cs typeface="Helvetica World Bold"/>
                <a:sym typeface="Helvetica World Bold"/>
              </a:rPr>
              <a:t>TEAM</a:t>
            </a:r>
          </a:p>
        </p:txBody>
      </p:sp>
      <p:sp>
        <p:nvSpPr>
          <p:cNvPr name="TextBox 22" id="22"/>
          <p:cNvSpPr txBox="true"/>
          <p:nvPr/>
        </p:nvSpPr>
        <p:spPr>
          <a:xfrm rot="0">
            <a:off x="1028700" y="5767741"/>
            <a:ext cx="7138122" cy="10414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Our professional team is ready to understand the needs of a student and make a health social enviromnt to all users </a:t>
            </a:r>
          </a:p>
        </p:txBody>
      </p:sp>
      <p:sp>
        <p:nvSpPr>
          <p:cNvPr name="TextBox 23" id="23"/>
          <p:cNvSpPr txBox="true"/>
          <p:nvPr/>
        </p:nvSpPr>
        <p:spPr>
          <a:xfrm rot="0">
            <a:off x="9628262" y="4119646"/>
            <a:ext cx="3578670" cy="465889"/>
          </a:xfrm>
          <a:prstGeom prst="rect">
            <a:avLst/>
          </a:prstGeom>
        </p:spPr>
        <p:txBody>
          <a:bodyPr anchor="t" rtlCol="false" tIns="0" lIns="0" bIns="0" rIns="0">
            <a:spAutoFit/>
          </a:bodyPr>
          <a:lstStyle/>
          <a:p>
            <a:pPr algn="ctr">
              <a:lnSpc>
                <a:spcPts val="3228"/>
              </a:lnSpc>
            </a:pPr>
            <a:r>
              <a:rPr lang="en-US" b="true" sz="2934">
                <a:solidFill>
                  <a:srgbClr val="FFFFFF"/>
                </a:solidFill>
                <a:latin typeface="Helvetica World Bold"/>
                <a:ea typeface="Helvetica World Bold"/>
                <a:cs typeface="Helvetica World Bold"/>
                <a:sym typeface="Helvetica World Bold"/>
              </a:rPr>
              <a:t>Aricarlo</a:t>
            </a:r>
          </a:p>
        </p:txBody>
      </p:sp>
      <p:sp>
        <p:nvSpPr>
          <p:cNvPr name="TextBox 24" id="24"/>
          <p:cNvSpPr txBox="true"/>
          <p:nvPr/>
        </p:nvSpPr>
        <p:spPr>
          <a:xfrm rot="0">
            <a:off x="9596430" y="4618130"/>
            <a:ext cx="3642334" cy="357483"/>
          </a:xfrm>
          <a:prstGeom prst="rect">
            <a:avLst/>
          </a:prstGeom>
        </p:spPr>
        <p:txBody>
          <a:bodyPr anchor="t" rtlCol="false" tIns="0" lIns="0" bIns="0" rIns="0">
            <a:spAutoFit/>
          </a:bodyPr>
          <a:lstStyle/>
          <a:p>
            <a:pPr algn="ctr">
              <a:lnSpc>
                <a:spcPts val="2504"/>
              </a:lnSpc>
            </a:pPr>
            <a:r>
              <a:rPr lang="en-US" sz="2277" i="true">
                <a:solidFill>
                  <a:srgbClr val="FFFFFF"/>
                </a:solidFill>
                <a:latin typeface="Helvetica World Italics"/>
                <a:ea typeface="Helvetica World Italics"/>
                <a:cs typeface="Helvetica World Italics"/>
                <a:sym typeface="Helvetica World Italics"/>
              </a:rPr>
              <a:t>Programmers and partners</a:t>
            </a:r>
          </a:p>
        </p:txBody>
      </p:sp>
      <p:sp>
        <p:nvSpPr>
          <p:cNvPr name="TextBox 25" id="25"/>
          <p:cNvSpPr txBox="true"/>
          <p:nvPr/>
        </p:nvSpPr>
        <p:spPr>
          <a:xfrm rot="0">
            <a:off x="14229554" y="4119646"/>
            <a:ext cx="2816534" cy="465889"/>
          </a:xfrm>
          <a:prstGeom prst="rect">
            <a:avLst/>
          </a:prstGeom>
        </p:spPr>
        <p:txBody>
          <a:bodyPr anchor="t" rtlCol="false" tIns="0" lIns="0" bIns="0" rIns="0">
            <a:spAutoFit/>
          </a:bodyPr>
          <a:lstStyle/>
          <a:p>
            <a:pPr algn="ctr">
              <a:lnSpc>
                <a:spcPts val="3228"/>
              </a:lnSpc>
            </a:pPr>
            <a:r>
              <a:rPr lang="en-US" b="true" sz="2934">
                <a:solidFill>
                  <a:srgbClr val="FFFFFF"/>
                </a:solidFill>
                <a:latin typeface="Helvetica World Bold"/>
                <a:ea typeface="Helvetica World Bold"/>
                <a:cs typeface="Helvetica World Bold"/>
                <a:sym typeface="Helvetica World Bold"/>
              </a:rPr>
              <a:t>Edson </a:t>
            </a:r>
          </a:p>
        </p:txBody>
      </p:sp>
      <p:sp>
        <p:nvSpPr>
          <p:cNvPr name="TextBox 26" id="26"/>
          <p:cNvSpPr txBox="true"/>
          <p:nvPr/>
        </p:nvSpPr>
        <p:spPr>
          <a:xfrm rot="0">
            <a:off x="13748027" y="4618130"/>
            <a:ext cx="3779588" cy="364246"/>
          </a:xfrm>
          <a:prstGeom prst="rect">
            <a:avLst/>
          </a:prstGeom>
        </p:spPr>
        <p:txBody>
          <a:bodyPr anchor="t" rtlCol="false" tIns="0" lIns="0" bIns="0" rIns="0">
            <a:spAutoFit/>
          </a:bodyPr>
          <a:lstStyle/>
          <a:p>
            <a:pPr algn="ctr">
              <a:lnSpc>
                <a:spcPts val="2551"/>
              </a:lnSpc>
            </a:pPr>
            <a:r>
              <a:rPr lang="en-US" sz="2319" i="true">
                <a:solidFill>
                  <a:srgbClr val="FFFFFF"/>
                </a:solidFill>
                <a:latin typeface="Helvetica World Italics"/>
                <a:ea typeface="Helvetica World Italics"/>
                <a:cs typeface="Helvetica World Italics"/>
                <a:sym typeface="Helvetica World Italics"/>
              </a:rPr>
              <a:t>Programmers and partners</a:t>
            </a:r>
          </a:p>
        </p:txBody>
      </p:sp>
      <p:sp>
        <p:nvSpPr>
          <p:cNvPr name="TextBox 27" id="27"/>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661750" y="-5088231"/>
            <a:ext cx="9065379" cy="9065379"/>
          </a:xfrm>
          <a:custGeom>
            <a:avLst/>
            <a:gdLst/>
            <a:ahLst/>
            <a:cxnLst/>
            <a:rect r="r" b="b" t="t" l="l"/>
            <a:pathLst>
              <a:path h="9065379" w="9065379">
                <a:moveTo>
                  <a:pt x="0" y="0"/>
                </a:moveTo>
                <a:lnTo>
                  <a:pt x="9065379" y="0"/>
                </a:lnTo>
                <a:lnTo>
                  <a:pt x="9065379" y="9065378"/>
                </a:lnTo>
                <a:lnTo>
                  <a:pt x="0" y="9065378"/>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029065" y="5263832"/>
            <a:ext cx="3100573" cy="8710"/>
          </a:xfrm>
          <a:prstGeom prst="line">
            <a:avLst/>
          </a:prstGeom>
          <a:ln cap="flat" w="76200">
            <a:solidFill>
              <a:srgbClr val="FFFFFF"/>
            </a:solidFill>
            <a:prstDash val="solid"/>
            <a:headEnd type="none" len="sm" w="sm"/>
            <a:tailEnd type="none" len="sm" w="sm"/>
          </a:ln>
        </p:spPr>
      </p:sp>
      <p:sp>
        <p:nvSpPr>
          <p:cNvPr name="Freeform 6" id="6"/>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3765">
            <a:off x="9215970" y="3099905"/>
            <a:ext cx="8201824" cy="6007836"/>
          </a:xfrm>
          <a:custGeom>
            <a:avLst/>
            <a:gdLst/>
            <a:ahLst/>
            <a:cxnLst/>
            <a:rect r="r" b="b" t="t" l="l"/>
            <a:pathLst>
              <a:path h="6007836" w="8201824">
                <a:moveTo>
                  <a:pt x="0" y="0"/>
                </a:moveTo>
                <a:lnTo>
                  <a:pt x="8201824" y="0"/>
                </a:lnTo>
                <a:lnTo>
                  <a:pt x="8201824" y="6007836"/>
                </a:lnTo>
                <a:lnTo>
                  <a:pt x="0" y="6007836"/>
                </a:lnTo>
                <a:lnTo>
                  <a:pt x="0" y="0"/>
                </a:lnTo>
                <a:close/>
              </a:path>
            </a:pathLst>
          </a:custGeom>
          <a:blipFill>
            <a:blip r:embed="rId9"/>
            <a:stretch>
              <a:fillRect l="0" t="0" r="0" b="0"/>
            </a:stretch>
          </a:blipFill>
        </p:spPr>
      </p:sp>
      <p:sp>
        <p:nvSpPr>
          <p:cNvPr name="Freeform 8" id="8"/>
          <p:cNvSpPr/>
          <p:nvPr/>
        </p:nvSpPr>
        <p:spPr>
          <a:xfrm flipH="false" flipV="false" rot="-2295105">
            <a:off x="8616361" y="1511353"/>
            <a:ext cx="2445570" cy="2672754"/>
          </a:xfrm>
          <a:custGeom>
            <a:avLst/>
            <a:gdLst/>
            <a:ahLst/>
            <a:cxnLst/>
            <a:rect r="r" b="b" t="t" l="l"/>
            <a:pathLst>
              <a:path h="2672754" w="2445570">
                <a:moveTo>
                  <a:pt x="0" y="0"/>
                </a:moveTo>
                <a:lnTo>
                  <a:pt x="2445569" y="0"/>
                </a:lnTo>
                <a:lnTo>
                  <a:pt x="2445569" y="2672754"/>
                </a:lnTo>
                <a:lnTo>
                  <a:pt x="0" y="2672754"/>
                </a:lnTo>
                <a:lnTo>
                  <a:pt x="0" y="0"/>
                </a:lnTo>
                <a:close/>
              </a:path>
            </a:pathLst>
          </a:custGeom>
          <a:blipFill>
            <a:blip r:embed="rId10"/>
            <a:stretch>
              <a:fillRect l="0" t="0" r="0" b="0"/>
            </a:stretch>
          </a:blipFill>
        </p:spPr>
      </p:sp>
      <p:sp>
        <p:nvSpPr>
          <p:cNvPr name="Freeform 9" id="9"/>
          <p:cNvSpPr/>
          <p:nvPr/>
        </p:nvSpPr>
        <p:spPr>
          <a:xfrm flipH="false" flipV="false" rot="3734246">
            <a:off x="15718676" y="575614"/>
            <a:ext cx="1679130" cy="2198533"/>
          </a:xfrm>
          <a:custGeom>
            <a:avLst/>
            <a:gdLst/>
            <a:ahLst/>
            <a:cxnLst/>
            <a:rect r="r" b="b" t="t" l="l"/>
            <a:pathLst>
              <a:path h="2198533" w="1679130">
                <a:moveTo>
                  <a:pt x="0" y="0"/>
                </a:moveTo>
                <a:lnTo>
                  <a:pt x="1679130" y="0"/>
                </a:lnTo>
                <a:lnTo>
                  <a:pt x="1679130" y="2198533"/>
                </a:lnTo>
                <a:lnTo>
                  <a:pt x="0" y="2198533"/>
                </a:lnTo>
                <a:lnTo>
                  <a:pt x="0" y="0"/>
                </a:lnTo>
                <a:close/>
              </a:path>
            </a:pathLst>
          </a:custGeom>
          <a:blipFill>
            <a:blip r:embed="rId11"/>
            <a:stretch>
              <a:fillRect l="0" t="0" r="0" b="0"/>
            </a:stretch>
          </a:blipFill>
        </p:spPr>
      </p:sp>
      <p:sp>
        <p:nvSpPr>
          <p:cNvPr name="TextBox 10" id="10"/>
          <p:cNvSpPr txBox="true"/>
          <p:nvPr/>
        </p:nvSpPr>
        <p:spPr>
          <a:xfrm rot="0">
            <a:off x="771928" y="1895702"/>
            <a:ext cx="4479113" cy="3200781"/>
          </a:xfrm>
          <a:prstGeom prst="rect">
            <a:avLst/>
          </a:prstGeom>
        </p:spPr>
        <p:txBody>
          <a:bodyPr anchor="t" rtlCol="false" tIns="0" lIns="0" bIns="0" rIns="0">
            <a:spAutoFit/>
          </a:bodyPr>
          <a:lstStyle/>
          <a:p>
            <a:pPr algn="just">
              <a:lnSpc>
                <a:spcPts val="4674"/>
              </a:lnSpc>
            </a:pPr>
            <a:r>
              <a:rPr lang="en-US" b="true" sz="4249">
                <a:solidFill>
                  <a:srgbClr val="FFFFFF"/>
                </a:solidFill>
                <a:latin typeface="Helvetica World Bold"/>
                <a:ea typeface="Helvetica World Bold"/>
                <a:cs typeface="Helvetica World Bold"/>
                <a:sym typeface="Helvetica World Bold"/>
              </a:rPr>
              <a:t>IADE_SOCIAL: CENTRALIZED ACADEMIC PLATFORM.</a:t>
            </a:r>
          </a:p>
          <a:p>
            <a:pPr algn="just">
              <a:lnSpc>
                <a:spcPts val="4674"/>
              </a:lnSpc>
            </a:pPr>
          </a:p>
        </p:txBody>
      </p:sp>
      <p:sp>
        <p:nvSpPr>
          <p:cNvPr name="TextBox 11" id="11"/>
          <p:cNvSpPr txBox="true"/>
          <p:nvPr/>
        </p:nvSpPr>
        <p:spPr>
          <a:xfrm rot="0">
            <a:off x="618228" y="5644017"/>
            <a:ext cx="7022820" cy="27559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IADE Social is a platform dedicated to IADE students, focused on centralizing academic life communication.</a:t>
            </a:r>
          </a:p>
          <a:p>
            <a:pPr algn="just">
              <a:lnSpc>
                <a:spcPts val="2749"/>
              </a:lnSpc>
            </a:pPr>
            <a:r>
              <a:rPr lang="en-US" sz="2499">
                <a:solidFill>
                  <a:srgbClr val="FFFFFF"/>
                </a:solidFill>
                <a:latin typeface="Helvetica World"/>
                <a:ea typeface="Helvetica World"/>
                <a:cs typeface="Helvetica World"/>
                <a:sym typeface="Helvetica World"/>
              </a:rPr>
              <a:t>Stay up to date with student association announcements, participate in events, and share information on the public wall. An essential tool to connect and inform all students.</a:t>
            </a:r>
          </a:p>
          <a:p>
            <a:pPr algn="just">
              <a:lnSpc>
                <a:spcPts val="2749"/>
              </a:lnSpc>
            </a:pPr>
          </a:p>
        </p:txBody>
      </p:sp>
      <p:sp>
        <p:nvSpPr>
          <p:cNvPr name="Freeform 12" id="12"/>
          <p:cNvSpPr/>
          <p:nvPr/>
        </p:nvSpPr>
        <p:spPr>
          <a:xfrm flipH="false" flipV="false" rot="0">
            <a:off x="4333990" y="8713289"/>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14" id="14"/>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2"/>
            <a:stretch>
              <a:fillRect l="-361459" t="-208756" r="-647083" b="-33368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3889193"/>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823" y="6607349"/>
            <a:ext cx="4200414" cy="1694979"/>
            <a:chOff x="0" y="0"/>
            <a:chExt cx="1726812" cy="696815"/>
          </a:xfrm>
        </p:grpSpPr>
        <p:sp>
          <p:nvSpPr>
            <p:cNvPr name="Freeform 6" id="6"/>
            <p:cNvSpPr/>
            <p:nvPr/>
          </p:nvSpPr>
          <p:spPr>
            <a:xfrm flipH="false" flipV="false" rot="0">
              <a:off x="0" y="0"/>
              <a:ext cx="1726812" cy="696815"/>
            </a:xfrm>
            <a:custGeom>
              <a:avLst/>
              <a:gdLst/>
              <a:ahLst/>
              <a:cxnLst/>
              <a:rect r="r" b="b" t="t" l="l"/>
              <a:pathLst>
                <a:path h="696815" w="1726812">
                  <a:moveTo>
                    <a:pt x="1602352" y="696815"/>
                  </a:moveTo>
                  <a:lnTo>
                    <a:pt x="124460" y="696815"/>
                  </a:lnTo>
                  <a:cubicBezTo>
                    <a:pt x="55880" y="696815"/>
                    <a:pt x="0" y="640935"/>
                    <a:pt x="0" y="572355"/>
                  </a:cubicBezTo>
                  <a:lnTo>
                    <a:pt x="0" y="124460"/>
                  </a:lnTo>
                  <a:cubicBezTo>
                    <a:pt x="0" y="55880"/>
                    <a:pt x="55880" y="0"/>
                    <a:pt x="124460" y="0"/>
                  </a:cubicBezTo>
                  <a:lnTo>
                    <a:pt x="1602352" y="0"/>
                  </a:lnTo>
                  <a:cubicBezTo>
                    <a:pt x="1670932" y="0"/>
                    <a:pt x="1726812" y="55880"/>
                    <a:pt x="1726812" y="124460"/>
                  </a:cubicBezTo>
                  <a:lnTo>
                    <a:pt x="1726812" y="572355"/>
                  </a:lnTo>
                  <a:cubicBezTo>
                    <a:pt x="1726812" y="640935"/>
                    <a:pt x="1670932" y="696815"/>
                    <a:pt x="1602352" y="696815"/>
                  </a:cubicBezTo>
                  <a:close/>
                </a:path>
              </a:pathLst>
            </a:custGeom>
            <a:solidFill>
              <a:srgbClr val="FFFFFF">
                <a:alpha val="64706"/>
              </a:srgbClr>
            </a:solidFill>
          </p:spPr>
        </p:sp>
      </p:grpSp>
      <p:sp>
        <p:nvSpPr>
          <p:cNvPr name="Freeform 7" id="7"/>
          <p:cNvSpPr/>
          <p:nvPr/>
        </p:nvSpPr>
        <p:spPr>
          <a:xfrm flipH="false" flipV="false" rot="0">
            <a:off x="1463066" y="6849458"/>
            <a:ext cx="1076063" cy="1210760"/>
          </a:xfrm>
          <a:custGeom>
            <a:avLst/>
            <a:gdLst/>
            <a:ahLst/>
            <a:cxnLst/>
            <a:rect r="r" b="b" t="t" l="l"/>
            <a:pathLst>
              <a:path h="1210760" w="1076063">
                <a:moveTo>
                  <a:pt x="0" y="0"/>
                </a:moveTo>
                <a:lnTo>
                  <a:pt x="1076063" y="0"/>
                </a:lnTo>
                <a:lnTo>
                  <a:pt x="1076063" y="1210760"/>
                </a:lnTo>
                <a:lnTo>
                  <a:pt x="0" y="1210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144000" y="102870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605640" y="-5571555"/>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523110" y="1101164"/>
            <a:ext cx="5987034" cy="8229600"/>
          </a:xfrm>
          <a:custGeom>
            <a:avLst/>
            <a:gdLst/>
            <a:ahLst/>
            <a:cxnLst/>
            <a:rect r="r" b="b" t="t" l="l"/>
            <a:pathLst>
              <a:path h="8229600" w="5987034">
                <a:moveTo>
                  <a:pt x="0" y="0"/>
                </a:moveTo>
                <a:lnTo>
                  <a:pt x="5987034" y="0"/>
                </a:lnTo>
                <a:lnTo>
                  <a:pt x="5987034" y="8229600"/>
                </a:lnTo>
                <a:lnTo>
                  <a:pt x="0" y="8229600"/>
                </a:lnTo>
                <a:lnTo>
                  <a:pt x="0" y="0"/>
                </a:lnTo>
                <a:close/>
              </a:path>
            </a:pathLst>
          </a:custGeom>
          <a:blipFill>
            <a:blip r:embed="rId11"/>
            <a:stretch>
              <a:fillRect l="0" t="0" r="0" b="0"/>
            </a:stretch>
          </a:blipFill>
        </p:spPr>
      </p:sp>
      <p:sp>
        <p:nvSpPr>
          <p:cNvPr name="Freeform 11" id="11"/>
          <p:cNvSpPr/>
          <p:nvPr/>
        </p:nvSpPr>
        <p:spPr>
          <a:xfrm flipH="true" flipV="false" rot="0">
            <a:off x="7279381" y="6498664"/>
            <a:ext cx="3729237" cy="2759636"/>
          </a:xfrm>
          <a:custGeom>
            <a:avLst/>
            <a:gdLst/>
            <a:ahLst/>
            <a:cxnLst/>
            <a:rect r="r" b="b" t="t" l="l"/>
            <a:pathLst>
              <a:path h="2759636" w="3729237">
                <a:moveTo>
                  <a:pt x="3729238" y="0"/>
                </a:moveTo>
                <a:lnTo>
                  <a:pt x="0" y="0"/>
                </a:lnTo>
                <a:lnTo>
                  <a:pt x="0" y="2759636"/>
                </a:lnTo>
                <a:lnTo>
                  <a:pt x="3729238" y="2759636"/>
                </a:lnTo>
                <a:lnTo>
                  <a:pt x="3729238" y="0"/>
                </a:lnTo>
                <a:close/>
              </a:path>
            </a:pathLst>
          </a:custGeom>
          <a:blipFill>
            <a:blip r:embed="rId12"/>
            <a:stretch>
              <a:fillRect l="0" t="0" r="0" b="0"/>
            </a:stretch>
          </a:blipFill>
        </p:spPr>
      </p:sp>
      <p:sp>
        <p:nvSpPr>
          <p:cNvPr name="Freeform 12" id="12"/>
          <p:cNvSpPr/>
          <p:nvPr/>
        </p:nvSpPr>
        <p:spPr>
          <a:xfrm flipH="false" flipV="false" rot="0">
            <a:off x="14105345" y="2804720"/>
            <a:ext cx="4933780" cy="3650997"/>
          </a:xfrm>
          <a:custGeom>
            <a:avLst/>
            <a:gdLst/>
            <a:ahLst/>
            <a:cxnLst/>
            <a:rect r="r" b="b" t="t" l="l"/>
            <a:pathLst>
              <a:path h="3650997" w="4933780">
                <a:moveTo>
                  <a:pt x="0" y="0"/>
                </a:moveTo>
                <a:lnTo>
                  <a:pt x="4933780" y="0"/>
                </a:lnTo>
                <a:lnTo>
                  <a:pt x="4933780" y="3650997"/>
                </a:lnTo>
                <a:lnTo>
                  <a:pt x="0" y="3650997"/>
                </a:lnTo>
                <a:lnTo>
                  <a:pt x="0" y="0"/>
                </a:lnTo>
                <a:close/>
              </a:path>
            </a:pathLst>
          </a:custGeom>
          <a:blipFill>
            <a:blip r:embed="rId12"/>
            <a:stretch>
              <a:fillRect l="0" t="0" r="0" b="0"/>
            </a:stretch>
          </a:blipFill>
        </p:spPr>
      </p:sp>
      <p:sp>
        <p:nvSpPr>
          <p:cNvPr name="TextBox 13" id="13"/>
          <p:cNvSpPr txBox="true"/>
          <p:nvPr/>
        </p:nvSpPr>
        <p:spPr>
          <a:xfrm rot="0">
            <a:off x="1028823" y="2264806"/>
            <a:ext cx="7576817" cy="1127451"/>
          </a:xfrm>
          <a:prstGeom prst="rect">
            <a:avLst/>
          </a:prstGeom>
        </p:spPr>
        <p:txBody>
          <a:bodyPr anchor="t" rtlCol="false" tIns="0" lIns="0" bIns="0" rIns="0">
            <a:spAutoFit/>
          </a:bodyPr>
          <a:lstStyle/>
          <a:p>
            <a:pPr algn="just">
              <a:lnSpc>
                <a:spcPts val="7805"/>
              </a:lnSpc>
            </a:pPr>
            <a:r>
              <a:rPr lang="en-US" b="true" sz="7095">
                <a:solidFill>
                  <a:srgbClr val="FFFFFF"/>
                </a:solidFill>
                <a:latin typeface="Helvetica World Bold"/>
                <a:ea typeface="Helvetica World Bold"/>
                <a:cs typeface="Helvetica World Bold"/>
                <a:sym typeface="Helvetica World Bold"/>
              </a:rPr>
              <a:t>IS FRIENDLY</a:t>
            </a:r>
          </a:p>
        </p:txBody>
      </p:sp>
      <p:sp>
        <p:nvSpPr>
          <p:cNvPr name="TextBox 14" id="14"/>
          <p:cNvSpPr txBox="true"/>
          <p:nvPr/>
        </p:nvSpPr>
        <p:spPr>
          <a:xfrm rot="0">
            <a:off x="1028700" y="4533339"/>
            <a:ext cx="7576940" cy="10414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IADE SOCIAL is a friendly app you can follow the people that posts your favourite content and like or save. </a:t>
            </a:r>
          </a:p>
        </p:txBody>
      </p:sp>
      <p:sp>
        <p:nvSpPr>
          <p:cNvPr name="TextBox 15" id="15"/>
          <p:cNvSpPr txBox="true"/>
          <p:nvPr/>
        </p:nvSpPr>
        <p:spPr>
          <a:xfrm rot="0">
            <a:off x="2783146" y="7157096"/>
            <a:ext cx="2145517" cy="721591"/>
          </a:xfrm>
          <a:prstGeom prst="rect">
            <a:avLst/>
          </a:prstGeom>
        </p:spPr>
        <p:txBody>
          <a:bodyPr anchor="t" rtlCol="false" tIns="0" lIns="0" bIns="0" rIns="0">
            <a:spAutoFit/>
          </a:bodyPr>
          <a:lstStyle/>
          <a:p>
            <a:pPr algn="l">
              <a:lnSpc>
                <a:spcPts val="5213"/>
              </a:lnSpc>
            </a:pPr>
            <a:r>
              <a:rPr lang="en-US" sz="4204" b="true">
                <a:solidFill>
                  <a:srgbClr val="0F094F"/>
                </a:solidFill>
                <a:latin typeface="Helvetica World Bold"/>
                <a:ea typeface="Helvetica World Bold"/>
                <a:cs typeface="Helvetica World Bold"/>
                <a:sym typeface="Helvetica World Bold"/>
              </a:rPr>
              <a:t>+4.000</a:t>
            </a:r>
          </a:p>
        </p:txBody>
      </p:sp>
      <p:sp>
        <p:nvSpPr>
          <p:cNvPr name="TextBox 16" id="16"/>
          <p:cNvSpPr txBox="true"/>
          <p:nvPr/>
        </p:nvSpPr>
        <p:spPr>
          <a:xfrm rot="0">
            <a:off x="2783146" y="6973697"/>
            <a:ext cx="1956792" cy="304768"/>
          </a:xfrm>
          <a:prstGeom prst="rect">
            <a:avLst/>
          </a:prstGeom>
        </p:spPr>
        <p:txBody>
          <a:bodyPr anchor="t" rtlCol="false" tIns="0" lIns="0" bIns="0" rIns="0">
            <a:spAutoFit/>
          </a:bodyPr>
          <a:lstStyle/>
          <a:p>
            <a:pPr algn="l">
              <a:lnSpc>
                <a:spcPts val="2332"/>
              </a:lnSpc>
            </a:pPr>
            <a:r>
              <a:rPr lang="en-US" sz="1881">
                <a:solidFill>
                  <a:srgbClr val="0F094F"/>
                </a:solidFill>
                <a:latin typeface="Helvetica World"/>
                <a:ea typeface="Helvetica World"/>
                <a:cs typeface="Helvetica World"/>
                <a:sym typeface="Helvetica World"/>
              </a:rPr>
              <a:t>User Apps</a:t>
            </a:r>
          </a:p>
        </p:txBody>
      </p:sp>
      <p:sp>
        <p:nvSpPr>
          <p:cNvPr name="Freeform 17" id="17"/>
          <p:cNvSpPr/>
          <p:nvPr/>
        </p:nvSpPr>
        <p:spPr>
          <a:xfrm flipH="false" flipV="false" rot="0">
            <a:off x="4529530" y="8649137"/>
            <a:ext cx="5675656" cy="5675656"/>
          </a:xfrm>
          <a:custGeom>
            <a:avLst/>
            <a:gdLst/>
            <a:ahLst/>
            <a:cxnLst/>
            <a:rect r="r" b="b" t="t" l="l"/>
            <a:pathLst>
              <a:path h="5675656" w="5675656">
                <a:moveTo>
                  <a:pt x="0" y="0"/>
                </a:moveTo>
                <a:lnTo>
                  <a:pt x="5675656" y="0"/>
                </a:lnTo>
                <a:lnTo>
                  <a:pt x="5675656" y="5675656"/>
                </a:lnTo>
                <a:lnTo>
                  <a:pt x="0" y="567565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19" id="19"/>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3"/>
            <a:stretch>
              <a:fillRect l="-361459" t="-208756" r="-647083" b="-33368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647905" y="1444010"/>
            <a:ext cx="19769711" cy="19769711"/>
          </a:xfrm>
          <a:custGeom>
            <a:avLst/>
            <a:gdLst/>
            <a:ahLst/>
            <a:cxnLst/>
            <a:rect r="r" b="b" t="t" l="l"/>
            <a:pathLst>
              <a:path h="19769711" w="19769711">
                <a:moveTo>
                  <a:pt x="0" y="0"/>
                </a:moveTo>
                <a:lnTo>
                  <a:pt x="19769711" y="0"/>
                </a:lnTo>
                <a:lnTo>
                  <a:pt x="19769711" y="19769711"/>
                </a:lnTo>
                <a:lnTo>
                  <a:pt x="0" y="19769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37583" y="-6186424"/>
            <a:ext cx="9065379" cy="9065379"/>
          </a:xfrm>
          <a:custGeom>
            <a:avLst/>
            <a:gdLst/>
            <a:ahLst/>
            <a:cxnLst/>
            <a:rect r="r" b="b" t="t" l="l"/>
            <a:pathLst>
              <a:path h="9065379" w="9065379">
                <a:moveTo>
                  <a:pt x="0" y="0"/>
                </a:moveTo>
                <a:lnTo>
                  <a:pt x="9065379" y="0"/>
                </a:lnTo>
                <a:lnTo>
                  <a:pt x="9065379" y="9065379"/>
                </a:lnTo>
                <a:lnTo>
                  <a:pt x="0" y="9065379"/>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028930" y="5015229"/>
            <a:ext cx="3100573" cy="8710"/>
          </a:xfrm>
          <a:prstGeom prst="line">
            <a:avLst/>
          </a:prstGeom>
          <a:ln cap="flat" w="76200">
            <a:solidFill>
              <a:srgbClr val="FFFFFF"/>
            </a:solidFill>
            <a:prstDash val="solid"/>
            <a:headEnd type="none" len="sm" w="sm"/>
            <a:tailEnd type="none" len="sm" w="sm"/>
          </a:ln>
        </p:spPr>
      </p:sp>
      <p:sp>
        <p:nvSpPr>
          <p:cNvPr name="Freeform 6" id="6"/>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595795">
            <a:off x="9985810" y="1245663"/>
            <a:ext cx="6291068" cy="12447959"/>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1009" t="-52288" r="-58862" b="0"/>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7" id="17"/>
          <p:cNvSpPr/>
          <p:nvPr/>
        </p:nvSpPr>
        <p:spPr>
          <a:xfrm flipH="false" flipV="false" rot="658277">
            <a:off x="15603326" y="6600532"/>
            <a:ext cx="2172725" cy="2657768"/>
          </a:xfrm>
          <a:custGeom>
            <a:avLst/>
            <a:gdLst/>
            <a:ahLst/>
            <a:cxnLst/>
            <a:rect r="r" b="b" t="t" l="l"/>
            <a:pathLst>
              <a:path h="2657768" w="2172725">
                <a:moveTo>
                  <a:pt x="0" y="0"/>
                </a:moveTo>
                <a:lnTo>
                  <a:pt x="2172725" y="0"/>
                </a:lnTo>
                <a:lnTo>
                  <a:pt x="2172725" y="2657768"/>
                </a:lnTo>
                <a:lnTo>
                  <a:pt x="0" y="2657768"/>
                </a:lnTo>
                <a:lnTo>
                  <a:pt x="0" y="0"/>
                </a:lnTo>
                <a:close/>
              </a:path>
            </a:pathLst>
          </a:custGeom>
          <a:blipFill>
            <a:blip r:embed="rId10"/>
            <a:stretch>
              <a:fillRect l="0" t="0" r="0" b="0"/>
            </a:stretch>
          </a:blipFill>
        </p:spPr>
      </p:sp>
      <p:sp>
        <p:nvSpPr>
          <p:cNvPr name="Freeform 18" id="18"/>
          <p:cNvSpPr/>
          <p:nvPr/>
        </p:nvSpPr>
        <p:spPr>
          <a:xfrm flipH="false" flipV="false" rot="0">
            <a:off x="8066299" y="1935815"/>
            <a:ext cx="2967843" cy="2771224"/>
          </a:xfrm>
          <a:custGeom>
            <a:avLst/>
            <a:gdLst/>
            <a:ahLst/>
            <a:cxnLst/>
            <a:rect r="r" b="b" t="t" l="l"/>
            <a:pathLst>
              <a:path h="2771224" w="2967843">
                <a:moveTo>
                  <a:pt x="0" y="0"/>
                </a:moveTo>
                <a:lnTo>
                  <a:pt x="2967843" y="0"/>
                </a:lnTo>
                <a:lnTo>
                  <a:pt x="2967843" y="2771224"/>
                </a:lnTo>
                <a:lnTo>
                  <a:pt x="0" y="2771224"/>
                </a:lnTo>
                <a:lnTo>
                  <a:pt x="0" y="0"/>
                </a:lnTo>
                <a:close/>
              </a:path>
            </a:pathLst>
          </a:custGeom>
          <a:blipFill>
            <a:blip r:embed="rId11"/>
            <a:stretch>
              <a:fillRect l="0" t="0" r="0" b="0"/>
            </a:stretch>
          </a:blipFill>
        </p:spPr>
      </p:sp>
      <p:sp>
        <p:nvSpPr>
          <p:cNvPr name="TextBox 19" id="19"/>
          <p:cNvSpPr txBox="true"/>
          <p:nvPr/>
        </p:nvSpPr>
        <p:spPr>
          <a:xfrm rot="0">
            <a:off x="1028823" y="2306185"/>
            <a:ext cx="8115177" cy="1212215"/>
          </a:xfrm>
          <a:prstGeom prst="rect">
            <a:avLst/>
          </a:prstGeom>
        </p:spPr>
        <p:txBody>
          <a:bodyPr anchor="t" rtlCol="false" tIns="0" lIns="0" bIns="0" rIns="0">
            <a:spAutoFit/>
          </a:bodyPr>
          <a:lstStyle/>
          <a:p>
            <a:pPr algn="just">
              <a:lnSpc>
                <a:spcPts val="8470"/>
              </a:lnSpc>
            </a:pPr>
            <a:r>
              <a:rPr lang="en-US" b="true" sz="7700">
                <a:solidFill>
                  <a:srgbClr val="FFFFFF"/>
                </a:solidFill>
                <a:latin typeface="Helvetica World Bold"/>
                <a:ea typeface="Helvetica World Bold"/>
                <a:cs typeface="Helvetica World Bold"/>
                <a:sym typeface="Helvetica World Bold"/>
              </a:rPr>
              <a:t>OUR LATEST</a:t>
            </a:r>
          </a:p>
        </p:txBody>
      </p:sp>
      <p:sp>
        <p:nvSpPr>
          <p:cNvPr name="TextBox 20" id="20"/>
          <p:cNvSpPr txBox="true"/>
          <p:nvPr/>
        </p:nvSpPr>
        <p:spPr>
          <a:xfrm rot="0">
            <a:off x="1028700" y="3441460"/>
            <a:ext cx="8115300" cy="1128524"/>
          </a:xfrm>
          <a:prstGeom prst="rect">
            <a:avLst/>
          </a:prstGeom>
        </p:spPr>
        <p:txBody>
          <a:bodyPr anchor="t" rtlCol="false" tIns="0" lIns="0" bIns="0" rIns="0">
            <a:spAutoFit/>
          </a:bodyPr>
          <a:lstStyle/>
          <a:p>
            <a:pPr algn="just">
              <a:lnSpc>
                <a:spcPts val="7883"/>
              </a:lnSpc>
            </a:pPr>
            <a:r>
              <a:rPr lang="en-US" b="true" sz="7167">
                <a:solidFill>
                  <a:srgbClr val="47C5FB"/>
                </a:solidFill>
                <a:latin typeface="Helvetica World Bold"/>
                <a:ea typeface="Helvetica World Bold"/>
                <a:cs typeface="Helvetica World Bold"/>
                <a:sym typeface="Helvetica World Bold"/>
              </a:rPr>
              <a:t>UPDATES</a:t>
            </a:r>
          </a:p>
        </p:txBody>
      </p:sp>
      <p:sp>
        <p:nvSpPr>
          <p:cNvPr name="TextBox 21" id="21"/>
          <p:cNvSpPr txBox="true"/>
          <p:nvPr/>
        </p:nvSpPr>
        <p:spPr>
          <a:xfrm rot="0">
            <a:off x="1028700" y="5490664"/>
            <a:ext cx="6446957" cy="13843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Update your app and get all the features you need to post your content on the platform, be aware that we are going to realise updates evry month. </a:t>
            </a:r>
          </a:p>
        </p:txBody>
      </p:sp>
      <p:sp>
        <p:nvSpPr>
          <p:cNvPr name="Freeform 22" id="22"/>
          <p:cNvSpPr/>
          <p:nvPr/>
        </p:nvSpPr>
        <p:spPr>
          <a:xfrm flipH="false" flipV="false" rot="0">
            <a:off x="4499497" y="8845550"/>
            <a:ext cx="4861571" cy="4861571"/>
          </a:xfrm>
          <a:custGeom>
            <a:avLst/>
            <a:gdLst/>
            <a:ahLst/>
            <a:cxnLst/>
            <a:rect r="r" b="b" t="t" l="l"/>
            <a:pathLst>
              <a:path h="4861571" w="4861571">
                <a:moveTo>
                  <a:pt x="0" y="0"/>
                </a:moveTo>
                <a:lnTo>
                  <a:pt x="4861571" y="0"/>
                </a:lnTo>
                <a:lnTo>
                  <a:pt x="4861571" y="4861571"/>
                </a:lnTo>
                <a:lnTo>
                  <a:pt x="0" y="4861571"/>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24" id="24"/>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2"/>
            <a:stretch>
              <a:fillRect l="-361459" t="-208756" r="-647083" b="-33368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807" y="4444422"/>
            <a:ext cx="3041527" cy="8545"/>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1028823" y="796474"/>
            <a:ext cx="434120" cy="538975"/>
          </a:xfrm>
          <a:custGeom>
            <a:avLst/>
            <a:gdLst/>
            <a:ahLst/>
            <a:cxnLst/>
            <a:rect r="r" b="b" t="t" l="l"/>
            <a:pathLst>
              <a:path h="538975" w="434120">
                <a:moveTo>
                  <a:pt x="0" y="0"/>
                </a:moveTo>
                <a:lnTo>
                  <a:pt x="434120" y="0"/>
                </a:lnTo>
                <a:lnTo>
                  <a:pt x="434120" y="538975"/>
                </a:lnTo>
                <a:lnTo>
                  <a:pt x="0" y="5389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536449" y="-4576536"/>
            <a:ext cx="19769711" cy="19769711"/>
          </a:xfrm>
          <a:custGeom>
            <a:avLst/>
            <a:gdLst/>
            <a:ahLst/>
            <a:cxnLst/>
            <a:rect r="r" b="b" t="t" l="l"/>
            <a:pathLst>
              <a:path h="19769711" w="19769711">
                <a:moveTo>
                  <a:pt x="0" y="0"/>
                </a:moveTo>
                <a:lnTo>
                  <a:pt x="19769711" y="0"/>
                </a:lnTo>
                <a:lnTo>
                  <a:pt x="19769711" y="19769711"/>
                </a:lnTo>
                <a:lnTo>
                  <a:pt x="0" y="19769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193921" y="-5792234"/>
            <a:ext cx="9065379" cy="9065379"/>
          </a:xfrm>
          <a:custGeom>
            <a:avLst/>
            <a:gdLst/>
            <a:ahLst/>
            <a:cxnLst/>
            <a:rect r="r" b="b" t="t" l="l"/>
            <a:pathLst>
              <a:path h="9065379" w="9065379">
                <a:moveTo>
                  <a:pt x="0" y="0"/>
                </a:moveTo>
                <a:lnTo>
                  <a:pt x="9065379" y="0"/>
                </a:lnTo>
                <a:lnTo>
                  <a:pt x="9065379" y="9065379"/>
                </a:lnTo>
                <a:lnTo>
                  <a:pt x="0" y="9065379"/>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1998354" y="1335449"/>
            <a:ext cx="5260946" cy="7779588"/>
          </a:xfrm>
          <a:custGeom>
            <a:avLst/>
            <a:gdLst/>
            <a:ahLst/>
            <a:cxnLst/>
            <a:rect r="r" b="b" t="t" l="l"/>
            <a:pathLst>
              <a:path h="7779588" w="5260946">
                <a:moveTo>
                  <a:pt x="5260946" y="0"/>
                </a:moveTo>
                <a:lnTo>
                  <a:pt x="0" y="0"/>
                </a:lnTo>
                <a:lnTo>
                  <a:pt x="0" y="7779588"/>
                </a:lnTo>
                <a:lnTo>
                  <a:pt x="5260946" y="7779588"/>
                </a:lnTo>
                <a:lnTo>
                  <a:pt x="5260946" y="0"/>
                </a:lnTo>
                <a:close/>
              </a:path>
            </a:pathLst>
          </a:custGeom>
          <a:blipFill>
            <a:blip r:embed="rId9"/>
            <a:stretch>
              <a:fillRect l="0" t="0" r="0" b="0"/>
            </a:stretch>
          </a:blipFill>
        </p:spPr>
      </p:sp>
      <p:sp>
        <p:nvSpPr>
          <p:cNvPr name="Freeform 8" id="8"/>
          <p:cNvSpPr/>
          <p:nvPr/>
        </p:nvSpPr>
        <p:spPr>
          <a:xfrm flipH="false" flipV="false" rot="0">
            <a:off x="1028700" y="6714845"/>
            <a:ext cx="671470" cy="671470"/>
          </a:xfrm>
          <a:custGeom>
            <a:avLst/>
            <a:gdLst/>
            <a:ahLst/>
            <a:cxnLst/>
            <a:rect r="r" b="b" t="t" l="l"/>
            <a:pathLst>
              <a:path h="671470" w="671470">
                <a:moveTo>
                  <a:pt x="0" y="0"/>
                </a:moveTo>
                <a:lnTo>
                  <a:pt x="671470" y="0"/>
                </a:lnTo>
                <a:lnTo>
                  <a:pt x="671470" y="671469"/>
                </a:lnTo>
                <a:lnTo>
                  <a:pt x="0" y="6714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739212" y="6752189"/>
            <a:ext cx="647581" cy="647581"/>
          </a:xfrm>
          <a:custGeom>
            <a:avLst/>
            <a:gdLst/>
            <a:ahLst/>
            <a:cxnLst/>
            <a:rect r="r" b="b" t="t" l="l"/>
            <a:pathLst>
              <a:path h="647581" w="647581">
                <a:moveTo>
                  <a:pt x="0" y="0"/>
                </a:moveTo>
                <a:lnTo>
                  <a:pt x="647582" y="0"/>
                </a:lnTo>
                <a:lnTo>
                  <a:pt x="647582" y="647582"/>
                </a:lnTo>
                <a:lnTo>
                  <a:pt x="0" y="6475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028823" y="1910787"/>
            <a:ext cx="5091709" cy="796418"/>
          </a:xfrm>
          <a:prstGeom prst="rect">
            <a:avLst/>
          </a:prstGeom>
        </p:spPr>
        <p:txBody>
          <a:bodyPr anchor="t" rtlCol="false" tIns="0" lIns="0" bIns="0" rIns="0">
            <a:spAutoFit/>
          </a:bodyPr>
          <a:lstStyle/>
          <a:p>
            <a:pPr algn="just">
              <a:lnSpc>
                <a:spcPts val="5526"/>
              </a:lnSpc>
            </a:pPr>
            <a:r>
              <a:rPr lang="en-US" b="true" sz="5024">
                <a:solidFill>
                  <a:srgbClr val="FFFFFF"/>
                </a:solidFill>
                <a:latin typeface="Helvetica World Bold"/>
                <a:ea typeface="Helvetica World Bold"/>
                <a:cs typeface="Helvetica World Bold"/>
                <a:sym typeface="Helvetica World Bold"/>
              </a:rPr>
              <a:t>GET IN TOUCH</a:t>
            </a:r>
          </a:p>
        </p:txBody>
      </p:sp>
      <p:sp>
        <p:nvSpPr>
          <p:cNvPr name="TextBox 11" id="11"/>
          <p:cNvSpPr txBox="true"/>
          <p:nvPr/>
        </p:nvSpPr>
        <p:spPr>
          <a:xfrm rot="0">
            <a:off x="1028702" y="2600332"/>
            <a:ext cx="6232890" cy="1558449"/>
          </a:xfrm>
          <a:prstGeom prst="rect">
            <a:avLst/>
          </a:prstGeom>
        </p:spPr>
        <p:txBody>
          <a:bodyPr anchor="t" rtlCol="false" tIns="0" lIns="0" bIns="0" rIns="0">
            <a:spAutoFit/>
          </a:bodyPr>
          <a:lstStyle/>
          <a:p>
            <a:pPr algn="just">
              <a:lnSpc>
                <a:spcPts val="10932"/>
              </a:lnSpc>
            </a:pPr>
            <a:r>
              <a:rPr lang="en-US" b="true" sz="9938">
                <a:solidFill>
                  <a:srgbClr val="47C5FB"/>
                </a:solidFill>
                <a:latin typeface="Helvetica World Bold"/>
                <a:ea typeface="Helvetica World Bold"/>
                <a:cs typeface="Helvetica World Bold"/>
                <a:sym typeface="Helvetica World Bold"/>
              </a:rPr>
              <a:t>WITH US</a:t>
            </a:r>
          </a:p>
        </p:txBody>
      </p:sp>
      <p:sp>
        <p:nvSpPr>
          <p:cNvPr name="TextBox 12" id="12"/>
          <p:cNvSpPr txBox="true"/>
          <p:nvPr/>
        </p:nvSpPr>
        <p:spPr>
          <a:xfrm rot="0">
            <a:off x="1813289" y="6823591"/>
            <a:ext cx="2779585" cy="447628"/>
          </a:xfrm>
          <a:prstGeom prst="rect">
            <a:avLst/>
          </a:prstGeom>
        </p:spPr>
        <p:txBody>
          <a:bodyPr anchor="t" rtlCol="false" tIns="0" lIns="0" bIns="0" rIns="0">
            <a:spAutoFit/>
          </a:bodyPr>
          <a:lstStyle/>
          <a:p>
            <a:pPr algn="l">
              <a:lnSpc>
                <a:spcPts val="3662"/>
              </a:lnSpc>
              <a:spcBef>
                <a:spcPct val="0"/>
              </a:spcBef>
            </a:pPr>
            <a:r>
              <a:rPr lang="en-US" sz="2616">
                <a:solidFill>
                  <a:srgbClr val="FFFFFF"/>
                </a:solidFill>
                <a:latin typeface="Helvetica World"/>
                <a:ea typeface="Helvetica World"/>
                <a:cs typeface="Helvetica World"/>
                <a:sym typeface="Helvetica World"/>
              </a:rPr>
              <a:t>21 393 9690</a:t>
            </a:r>
          </a:p>
        </p:txBody>
      </p:sp>
      <p:sp>
        <p:nvSpPr>
          <p:cNvPr name="TextBox 13" id="13"/>
          <p:cNvSpPr txBox="true"/>
          <p:nvPr/>
        </p:nvSpPr>
        <p:spPr>
          <a:xfrm rot="0">
            <a:off x="6444952" y="6798191"/>
            <a:ext cx="4652354" cy="447628"/>
          </a:xfrm>
          <a:prstGeom prst="rect">
            <a:avLst/>
          </a:prstGeom>
        </p:spPr>
        <p:txBody>
          <a:bodyPr anchor="t" rtlCol="false" tIns="0" lIns="0" bIns="0" rIns="0">
            <a:spAutoFit/>
          </a:bodyPr>
          <a:lstStyle/>
          <a:p>
            <a:pPr algn="l">
              <a:lnSpc>
                <a:spcPts val="3662"/>
              </a:lnSpc>
              <a:spcBef>
                <a:spcPct val="0"/>
              </a:spcBef>
            </a:pPr>
            <a:r>
              <a:rPr lang="en-US" sz="2616">
                <a:solidFill>
                  <a:srgbClr val="FFFFFF"/>
                </a:solidFill>
                <a:latin typeface="Helvetica World"/>
                <a:ea typeface="Helvetica World"/>
                <a:cs typeface="Helvetica World"/>
                <a:sym typeface="Helvetica World"/>
              </a:rPr>
              <a:t>Lisbon, Santos </a:t>
            </a:r>
          </a:p>
        </p:txBody>
      </p:sp>
      <p:sp>
        <p:nvSpPr>
          <p:cNvPr name="TextBox 14" id="14"/>
          <p:cNvSpPr txBox="true"/>
          <p:nvPr/>
        </p:nvSpPr>
        <p:spPr>
          <a:xfrm rot="0">
            <a:off x="1028700" y="4797145"/>
            <a:ext cx="10068606" cy="6985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We are 100% avaliable to clarify any doubt about the app. In case you  need to report a situation don't hesitate to  contact us.</a:t>
            </a:r>
          </a:p>
        </p:txBody>
      </p:sp>
      <p:sp>
        <p:nvSpPr>
          <p:cNvPr name="Freeform 15" id="15"/>
          <p:cNvSpPr/>
          <p:nvPr/>
        </p:nvSpPr>
        <p:spPr>
          <a:xfrm flipH="false" flipV="false" rot="0">
            <a:off x="5224578" y="8845550"/>
            <a:ext cx="4861571" cy="4861571"/>
          </a:xfrm>
          <a:custGeom>
            <a:avLst/>
            <a:gdLst/>
            <a:ahLst/>
            <a:cxnLst/>
            <a:rect r="r" b="b" t="t" l="l"/>
            <a:pathLst>
              <a:path h="4861571" w="4861571">
                <a:moveTo>
                  <a:pt x="0" y="0"/>
                </a:moveTo>
                <a:lnTo>
                  <a:pt x="4861571" y="0"/>
                </a:lnTo>
                <a:lnTo>
                  <a:pt x="4861571" y="4861571"/>
                </a:lnTo>
                <a:lnTo>
                  <a:pt x="0" y="4861571"/>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682163" y="841375"/>
            <a:ext cx="2382009"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Iade Social </a:t>
            </a:r>
          </a:p>
        </p:txBody>
      </p:sp>
      <p:sp>
        <p:nvSpPr>
          <p:cNvPr name="Freeform 17" id="17"/>
          <p:cNvSpPr/>
          <p:nvPr/>
        </p:nvSpPr>
        <p:spPr>
          <a:xfrm flipH="false" flipV="false" rot="0">
            <a:off x="1028958" y="727479"/>
            <a:ext cx="612780" cy="660850"/>
          </a:xfrm>
          <a:custGeom>
            <a:avLst/>
            <a:gdLst/>
            <a:ahLst/>
            <a:cxnLst/>
            <a:rect r="r" b="b" t="t" l="l"/>
            <a:pathLst>
              <a:path h="660850" w="612780">
                <a:moveTo>
                  <a:pt x="0" y="0"/>
                </a:moveTo>
                <a:lnTo>
                  <a:pt x="612780" y="0"/>
                </a:lnTo>
                <a:lnTo>
                  <a:pt x="612780" y="660850"/>
                </a:lnTo>
                <a:lnTo>
                  <a:pt x="0" y="660850"/>
                </a:lnTo>
                <a:lnTo>
                  <a:pt x="0" y="0"/>
                </a:lnTo>
                <a:close/>
              </a:path>
            </a:pathLst>
          </a:custGeom>
          <a:blipFill>
            <a:blip r:embed="rId14"/>
            <a:stretch>
              <a:fillRect l="-361459" t="-208756" r="-647083" b="-33368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DAGUJPno6qc</dc:identifier>
  <dcterms:modified xsi:type="dcterms:W3CDTF">2011-08-01T06:04:30Z</dcterms:modified>
  <cp:revision>1</cp:revision>
  <dc:title>IADE Social Presentation</dc:title>
</cp:coreProperties>
</file>